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84" r:id="rId3"/>
    <p:sldId id="561" r:id="rId4"/>
    <p:sldId id="542" r:id="rId5"/>
    <p:sldId id="543" r:id="rId6"/>
    <p:sldId id="544" r:id="rId7"/>
    <p:sldId id="545" r:id="rId8"/>
    <p:sldId id="562" r:id="rId9"/>
    <p:sldId id="547" r:id="rId10"/>
    <p:sldId id="550" r:id="rId11"/>
    <p:sldId id="548" r:id="rId12"/>
    <p:sldId id="549" r:id="rId13"/>
    <p:sldId id="551" r:id="rId14"/>
    <p:sldId id="553" r:id="rId15"/>
    <p:sldId id="563" r:id="rId16"/>
    <p:sldId id="564" r:id="rId17"/>
    <p:sldId id="565" r:id="rId18"/>
    <p:sldId id="566" r:id="rId19"/>
    <p:sldId id="567" r:id="rId20"/>
    <p:sldId id="568" r:id="rId21"/>
    <p:sldId id="572" r:id="rId22"/>
    <p:sldId id="569" r:id="rId23"/>
    <p:sldId id="570" r:id="rId24"/>
    <p:sldId id="571" r:id="rId25"/>
    <p:sldId id="574" r:id="rId26"/>
    <p:sldId id="575" r:id="rId27"/>
    <p:sldId id="576" r:id="rId28"/>
    <p:sldId id="556" r:id="rId29"/>
    <p:sldId id="560" r:id="rId30"/>
    <p:sldId id="577" r:id="rId31"/>
    <p:sldId id="578" r:id="rId32"/>
    <p:sldId id="579" r:id="rId33"/>
    <p:sldId id="580" r:id="rId34"/>
    <p:sldId id="581" r:id="rId35"/>
    <p:sldId id="582" r:id="rId36"/>
    <p:sldId id="583" r:id="rId37"/>
    <p:sldId id="584" r:id="rId38"/>
    <p:sldId id="585" r:id="rId39"/>
    <p:sldId id="586" r:id="rId40"/>
    <p:sldId id="587" r:id="rId41"/>
    <p:sldId id="588" r:id="rId42"/>
    <p:sldId id="555" r:id="rId43"/>
    <p:sldId id="558" r:id="rId44"/>
    <p:sldId id="5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4"/>
    <p:restoredTop sz="85214"/>
  </p:normalViewPr>
  <p:slideViewPr>
    <p:cSldViewPr snapToGrid="0" snapToObjects="1">
      <p:cViewPr varScale="1">
        <p:scale>
          <a:sx n="68" d="100"/>
          <a:sy n="68" d="100"/>
        </p:scale>
        <p:origin x="17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9D150-0005-F443-AB56-FB366D72F0E7}" type="datetimeFigureOut">
              <a:rPr lang="en-US" smtClean="0"/>
              <a:t>9/12/20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39D4D3-4CE6-F14E-B38B-AAAD4A5B001F}" type="slidenum">
              <a:rPr lang="en-US" smtClean="0"/>
              <a:t>‹#›</a:t>
            </a:fld>
            <a:endParaRPr lang="en-US"/>
          </a:p>
        </p:txBody>
      </p:sp>
    </p:spTree>
    <p:extLst>
      <p:ext uri="{BB962C8B-B14F-4D97-AF65-F5344CB8AC3E}">
        <p14:creationId xmlns:p14="http://schemas.microsoft.com/office/powerpoint/2010/main" val="242885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VBPAAIM?... No</a:t>
            </a:r>
          </a:p>
        </p:txBody>
      </p:sp>
      <p:sp>
        <p:nvSpPr>
          <p:cNvPr id="4" name="Slide Number Placeholder 3"/>
          <p:cNvSpPr>
            <a:spLocks noGrp="1"/>
          </p:cNvSpPr>
          <p:nvPr>
            <p:ph type="sldNum" sz="quarter" idx="5"/>
          </p:nvPr>
        </p:nvSpPr>
        <p:spPr/>
        <p:txBody>
          <a:bodyPr/>
          <a:lstStyle/>
          <a:p>
            <a:fld id="{E339D4D3-4CE6-F14E-B38B-AAAD4A5B001F}" type="slidenum">
              <a:rPr lang="en-US" smtClean="0"/>
              <a:t>1</a:t>
            </a:fld>
            <a:endParaRPr lang="en-US"/>
          </a:p>
        </p:txBody>
      </p:sp>
    </p:spTree>
    <p:extLst>
      <p:ext uri="{BB962C8B-B14F-4D97-AF65-F5344CB8AC3E}">
        <p14:creationId xmlns:p14="http://schemas.microsoft.com/office/powerpoint/2010/main" val="288553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10</a:t>
            </a:fld>
            <a:endParaRPr lang="en-US"/>
          </a:p>
        </p:txBody>
      </p:sp>
    </p:spTree>
    <p:extLst>
      <p:ext uri="{BB962C8B-B14F-4D97-AF65-F5344CB8AC3E}">
        <p14:creationId xmlns:p14="http://schemas.microsoft.com/office/powerpoint/2010/main" val="241294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11</a:t>
            </a:fld>
            <a:endParaRPr lang="en-US"/>
          </a:p>
        </p:txBody>
      </p:sp>
    </p:spTree>
    <p:extLst>
      <p:ext uri="{BB962C8B-B14F-4D97-AF65-F5344CB8AC3E}">
        <p14:creationId xmlns:p14="http://schemas.microsoft.com/office/powerpoint/2010/main" val="76806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12</a:t>
            </a:fld>
            <a:endParaRPr lang="en-US"/>
          </a:p>
        </p:txBody>
      </p:sp>
    </p:spTree>
    <p:extLst>
      <p:ext uri="{BB962C8B-B14F-4D97-AF65-F5344CB8AC3E}">
        <p14:creationId xmlns:p14="http://schemas.microsoft.com/office/powerpoint/2010/main" val="3388455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13</a:t>
            </a:fld>
            <a:endParaRPr lang="en-US"/>
          </a:p>
        </p:txBody>
      </p:sp>
    </p:spTree>
    <p:extLst>
      <p:ext uri="{BB962C8B-B14F-4D97-AF65-F5344CB8AC3E}">
        <p14:creationId xmlns:p14="http://schemas.microsoft.com/office/powerpoint/2010/main" val="223911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14</a:t>
            </a:fld>
            <a:endParaRPr lang="en-US"/>
          </a:p>
        </p:txBody>
      </p:sp>
    </p:spTree>
    <p:extLst>
      <p:ext uri="{BB962C8B-B14F-4D97-AF65-F5344CB8AC3E}">
        <p14:creationId xmlns:p14="http://schemas.microsoft.com/office/powerpoint/2010/main" val="253037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15</a:t>
            </a:fld>
            <a:endParaRPr lang="en-US"/>
          </a:p>
        </p:txBody>
      </p:sp>
    </p:spTree>
    <p:extLst>
      <p:ext uri="{BB962C8B-B14F-4D97-AF65-F5344CB8AC3E}">
        <p14:creationId xmlns:p14="http://schemas.microsoft.com/office/powerpoint/2010/main" val="3123553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16</a:t>
            </a:fld>
            <a:endParaRPr lang="en-US"/>
          </a:p>
        </p:txBody>
      </p:sp>
    </p:spTree>
    <p:extLst>
      <p:ext uri="{BB962C8B-B14F-4D97-AF65-F5344CB8AC3E}">
        <p14:creationId xmlns:p14="http://schemas.microsoft.com/office/powerpoint/2010/main" val="228407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17</a:t>
            </a:fld>
            <a:endParaRPr lang="en-US"/>
          </a:p>
        </p:txBody>
      </p:sp>
    </p:spTree>
    <p:extLst>
      <p:ext uri="{BB962C8B-B14F-4D97-AF65-F5344CB8AC3E}">
        <p14:creationId xmlns:p14="http://schemas.microsoft.com/office/powerpoint/2010/main" val="744376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18</a:t>
            </a:fld>
            <a:endParaRPr lang="en-US"/>
          </a:p>
        </p:txBody>
      </p:sp>
    </p:spTree>
    <p:extLst>
      <p:ext uri="{BB962C8B-B14F-4D97-AF65-F5344CB8AC3E}">
        <p14:creationId xmlns:p14="http://schemas.microsoft.com/office/powerpoint/2010/main" val="186915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19</a:t>
            </a:fld>
            <a:endParaRPr lang="en-US"/>
          </a:p>
        </p:txBody>
      </p:sp>
    </p:spTree>
    <p:extLst>
      <p:ext uri="{BB962C8B-B14F-4D97-AF65-F5344CB8AC3E}">
        <p14:creationId xmlns:p14="http://schemas.microsoft.com/office/powerpoint/2010/main" val="156125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a:t>
            </a:fld>
            <a:endParaRPr lang="en-US"/>
          </a:p>
        </p:txBody>
      </p:sp>
    </p:spTree>
    <p:extLst>
      <p:ext uri="{BB962C8B-B14F-4D97-AF65-F5344CB8AC3E}">
        <p14:creationId xmlns:p14="http://schemas.microsoft.com/office/powerpoint/2010/main" val="3676437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20</a:t>
            </a:fld>
            <a:endParaRPr lang="en-US"/>
          </a:p>
        </p:txBody>
      </p:sp>
    </p:spTree>
    <p:extLst>
      <p:ext uri="{BB962C8B-B14F-4D97-AF65-F5344CB8AC3E}">
        <p14:creationId xmlns:p14="http://schemas.microsoft.com/office/powerpoint/2010/main" val="314131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21</a:t>
            </a:fld>
            <a:endParaRPr lang="en-US"/>
          </a:p>
        </p:txBody>
      </p:sp>
    </p:spTree>
    <p:extLst>
      <p:ext uri="{BB962C8B-B14F-4D97-AF65-F5344CB8AC3E}">
        <p14:creationId xmlns:p14="http://schemas.microsoft.com/office/powerpoint/2010/main" val="217589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22</a:t>
            </a:fld>
            <a:endParaRPr lang="en-US"/>
          </a:p>
        </p:txBody>
      </p:sp>
    </p:spTree>
    <p:extLst>
      <p:ext uri="{BB962C8B-B14F-4D97-AF65-F5344CB8AC3E}">
        <p14:creationId xmlns:p14="http://schemas.microsoft.com/office/powerpoint/2010/main" val="180213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23</a:t>
            </a:fld>
            <a:endParaRPr lang="en-US"/>
          </a:p>
        </p:txBody>
      </p:sp>
    </p:spTree>
    <p:extLst>
      <p:ext uri="{BB962C8B-B14F-4D97-AF65-F5344CB8AC3E}">
        <p14:creationId xmlns:p14="http://schemas.microsoft.com/office/powerpoint/2010/main" val="3164207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24</a:t>
            </a:fld>
            <a:endParaRPr lang="en-US"/>
          </a:p>
        </p:txBody>
      </p:sp>
    </p:spTree>
    <p:extLst>
      <p:ext uri="{BB962C8B-B14F-4D97-AF65-F5344CB8AC3E}">
        <p14:creationId xmlns:p14="http://schemas.microsoft.com/office/powerpoint/2010/main" val="3466194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25</a:t>
            </a:fld>
            <a:endParaRPr lang="en-US"/>
          </a:p>
        </p:txBody>
      </p:sp>
    </p:spTree>
    <p:extLst>
      <p:ext uri="{BB962C8B-B14F-4D97-AF65-F5344CB8AC3E}">
        <p14:creationId xmlns:p14="http://schemas.microsoft.com/office/powerpoint/2010/main" val="213404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26</a:t>
            </a:fld>
            <a:endParaRPr lang="en-US"/>
          </a:p>
        </p:txBody>
      </p:sp>
    </p:spTree>
    <p:extLst>
      <p:ext uri="{BB962C8B-B14F-4D97-AF65-F5344CB8AC3E}">
        <p14:creationId xmlns:p14="http://schemas.microsoft.com/office/powerpoint/2010/main" val="3005328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27</a:t>
            </a:fld>
            <a:endParaRPr lang="en-US"/>
          </a:p>
        </p:txBody>
      </p:sp>
    </p:spTree>
    <p:extLst>
      <p:ext uri="{BB962C8B-B14F-4D97-AF65-F5344CB8AC3E}">
        <p14:creationId xmlns:p14="http://schemas.microsoft.com/office/powerpoint/2010/main" val="421486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28</a:t>
            </a:fld>
            <a:endParaRPr lang="en-US"/>
          </a:p>
        </p:txBody>
      </p:sp>
    </p:spTree>
    <p:extLst>
      <p:ext uri="{BB962C8B-B14F-4D97-AF65-F5344CB8AC3E}">
        <p14:creationId xmlns:p14="http://schemas.microsoft.com/office/powerpoint/2010/main" val="334857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29</a:t>
            </a:fld>
            <a:endParaRPr lang="en-US"/>
          </a:p>
        </p:txBody>
      </p:sp>
    </p:spTree>
    <p:extLst>
      <p:ext uri="{BB962C8B-B14F-4D97-AF65-F5344CB8AC3E}">
        <p14:creationId xmlns:p14="http://schemas.microsoft.com/office/powerpoint/2010/main" val="148831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a:t>
            </a:fld>
            <a:endParaRPr lang="en-US"/>
          </a:p>
        </p:txBody>
      </p:sp>
    </p:spTree>
    <p:extLst>
      <p:ext uri="{BB962C8B-B14F-4D97-AF65-F5344CB8AC3E}">
        <p14:creationId xmlns:p14="http://schemas.microsoft.com/office/powerpoint/2010/main" val="565605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30</a:t>
            </a:fld>
            <a:endParaRPr lang="en-US"/>
          </a:p>
        </p:txBody>
      </p:sp>
    </p:spTree>
    <p:extLst>
      <p:ext uri="{BB962C8B-B14F-4D97-AF65-F5344CB8AC3E}">
        <p14:creationId xmlns:p14="http://schemas.microsoft.com/office/powerpoint/2010/main" val="185972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31</a:t>
            </a:fld>
            <a:endParaRPr lang="en-US"/>
          </a:p>
        </p:txBody>
      </p:sp>
    </p:spTree>
    <p:extLst>
      <p:ext uri="{BB962C8B-B14F-4D97-AF65-F5344CB8AC3E}">
        <p14:creationId xmlns:p14="http://schemas.microsoft.com/office/powerpoint/2010/main" val="199563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32</a:t>
            </a:fld>
            <a:endParaRPr lang="en-US"/>
          </a:p>
        </p:txBody>
      </p:sp>
    </p:spTree>
    <p:extLst>
      <p:ext uri="{BB962C8B-B14F-4D97-AF65-F5344CB8AC3E}">
        <p14:creationId xmlns:p14="http://schemas.microsoft.com/office/powerpoint/2010/main" val="1540586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33</a:t>
            </a:fld>
            <a:endParaRPr lang="en-US"/>
          </a:p>
        </p:txBody>
      </p:sp>
    </p:spTree>
    <p:extLst>
      <p:ext uri="{BB962C8B-B14F-4D97-AF65-F5344CB8AC3E}">
        <p14:creationId xmlns:p14="http://schemas.microsoft.com/office/powerpoint/2010/main" val="649358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34</a:t>
            </a:fld>
            <a:endParaRPr lang="en-US"/>
          </a:p>
        </p:txBody>
      </p:sp>
    </p:spTree>
    <p:extLst>
      <p:ext uri="{BB962C8B-B14F-4D97-AF65-F5344CB8AC3E}">
        <p14:creationId xmlns:p14="http://schemas.microsoft.com/office/powerpoint/2010/main" val="1853864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35</a:t>
            </a:fld>
            <a:endParaRPr lang="en-US"/>
          </a:p>
        </p:txBody>
      </p:sp>
    </p:spTree>
    <p:extLst>
      <p:ext uri="{BB962C8B-B14F-4D97-AF65-F5344CB8AC3E}">
        <p14:creationId xmlns:p14="http://schemas.microsoft.com/office/powerpoint/2010/main" val="2813875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36</a:t>
            </a:fld>
            <a:endParaRPr lang="en-US"/>
          </a:p>
        </p:txBody>
      </p:sp>
    </p:spTree>
    <p:extLst>
      <p:ext uri="{BB962C8B-B14F-4D97-AF65-F5344CB8AC3E}">
        <p14:creationId xmlns:p14="http://schemas.microsoft.com/office/powerpoint/2010/main" val="1486763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37</a:t>
            </a:fld>
            <a:endParaRPr lang="en-US"/>
          </a:p>
        </p:txBody>
      </p:sp>
    </p:spTree>
    <p:extLst>
      <p:ext uri="{BB962C8B-B14F-4D97-AF65-F5344CB8AC3E}">
        <p14:creationId xmlns:p14="http://schemas.microsoft.com/office/powerpoint/2010/main" val="3596315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38</a:t>
            </a:fld>
            <a:endParaRPr lang="en-US"/>
          </a:p>
        </p:txBody>
      </p:sp>
    </p:spTree>
    <p:extLst>
      <p:ext uri="{BB962C8B-B14F-4D97-AF65-F5344CB8AC3E}">
        <p14:creationId xmlns:p14="http://schemas.microsoft.com/office/powerpoint/2010/main" val="1306841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39</a:t>
            </a:fld>
            <a:endParaRPr lang="en-US"/>
          </a:p>
        </p:txBody>
      </p:sp>
    </p:spTree>
    <p:extLst>
      <p:ext uri="{BB962C8B-B14F-4D97-AF65-F5344CB8AC3E}">
        <p14:creationId xmlns:p14="http://schemas.microsoft.com/office/powerpoint/2010/main" val="39145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a:t>
            </a:fld>
            <a:endParaRPr lang="en-US"/>
          </a:p>
        </p:txBody>
      </p:sp>
    </p:spTree>
    <p:extLst>
      <p:ext uri="{BB962C8B-B14F-4D97-AF65-F5344CB8AC3E}">
        <p14:creationId xmlns:p14="http://schemas.microsoft.com/office/powerpoint/2010/main" val="4416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40</a:t>
            </a:fld>
            <a:endParaRPr lang="en-US"/>
          </a:p>
        </p:txBody>
      </p:sp>
    </p:spTree>
    <p:extLst>
      <p:ext uri="{BB962C8B-B14F-4D97-AF65-F5344CB8AC3E}">
        <p14:creationId xmlns:p14="http://schemas.microsoft.com/office/powerpoint/2010/main" val="1802955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41</a:t>
            </a:fld>
            <a:endParaRPr lang="en-US"/>
          </a:p>
        </p:txBody>
      </p:sp>
    </p:spTree>
    <p:extLst>
      <p:ext uri="{BB962C8B-B14F-4D97-AF65-F5344CB8AC3E}">
        <p14:creationId xmlns:p14="http://schemas.microsoft.com/office/powerpoint/2010/main" val="1188038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42</a:t>
            </a:fld>
            <a:endParaRPr lang="en-US"/>
          </a:p>
        </p:txBody>
      </p:sp>
    </p:spTree>
    <p:extLst>
      <p:ext uri="{BB962C8B-B14F-4D97-AF65-F5344CB8AC3E}">
        <p14:creationId xmlns:p14="http://schemas.microsoft.com/office/powerpoint/2010/main" val="3947689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43</a:t>
            </a:fld>
            <a:endParaRPr lang="en-US"/>
          </a:p>
        </p:txBody>
      </p:sp>
    </p:spTree>
    <p:extLst>
      <p:ext uri="{BB962C8B-B14F-4D97-AF65-F5344CB8AC3E}">
        <p14:creationId xmlns:p14="http://schemas.microsoft.com/office/powerpoint/2010/main" val="2243542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VBPAAIM?... No</a:t>
            </a:r>
          </a:p>
        </p:txBody>
      </p:sp>
      <p:sp>
        <p:nvSpPr>
          <p:cNvPr id="4" name="Slide Number Placeholder 3"/>
          <p:cNvSpPr>
            <a:spLocks noGrp="1"/>
          </p:cNvSpPr>
          <p:nvPr>
            <p:ph type="sldNum" sz="quarter" idx="5"/>
          </p:nvPr>
        </p:nvSpPr>
        <p:spPr/>
        <p:txBody>
          <a:bodyPr/>
          <a:lstStyle/>
          <a:p>
            <a:fld id="{E339D4D3-4CE6-F14E-B38B-AAAD4A5B001F}" type="slidenum">
              <a:rPr lang="en-US" smtClean="0"/>
              <a:t>44</a:t>
            </a:fld>
            <a:endParaRPr lang="en-US"/>
          </a:p>
        </p:txBody>
      </p:sp>
    </p:spTree>
    <p:extLst>
      <p:ext uri="{BB962C8B-B14F-4D97-AF65-F5344CB8AC3E}">
        <p14:creationId xmlns:p14="http://schemas.microsoft.com/office/powerpoint/2010/main" val="69024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5</a:t>
            </a:fld>
            <a:endParaRPr lang="en-US"/>
          </a:p>
        </p:txBody>
      </p:sp>
    </p:spTree>
    <p:extLst>
      <p:ext uri="{BB962C8B-B14F-4D97-AF65-F5344CB8AC3E}">
        <p14:creationId xmlns:p14="http://schemas.microsoft.com/office/powerpoint/2010/main" val="253624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6</a:t>
            </a:fld>
            <a:endParaRPr lang="en-US"/>
          </a:p>
        </p:txBody>
      </p:sp>
    </p:spTree>
    <p:extLst>
      <p:ext uri="{BB962C8B-B14F-4D97-AF65-F5344CB8AC3E}">
        <p14:creationId xmlns:p14="http://schemas.microsoft.com/office/powerpoint/2010/main" val="3128490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7</a:t>
            </a:fld>
            <a:endParaRPr lang="en-US"/>
          </a:p>
        </p:txBody>
      </p:sp>
    </p:spTree>
    <p:extLst>
      <p:ext uri="{BB962C8B-B14F-4D97-AF65-F5344CB8AC3E}">
        <p14:creationId xmlns:p14="http://schemas.microsoft.com/office/powerpoint/2010/main" val="303839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8</a:t>
            </a:fld>
            <a:endParaRPr lang="en-US"/>
          </a:p>
        </p:txBody>
      </p:sp>
    </p:spTree>
    <p:extLst>
      <p:ext uri="{BB962C8B-B14F-4D97-AF65-F5344CB8AC3E}">
        <p14:creationId xmlns:p14="http://schemas.microsoft.com/office/powerpoint/2010/main" val="68554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Use this time to bring up the concepts of Shannon entropy and mutual information…</a:t>
            </a:r>
          </a:p>
          <a:p>
            <a:endParaRPr lang="en-US" dirty="0"/>
          </a:p>
          <a:p>
            <a:r>
              <a:rPr lang="en-US" dirty="0"/>
              <a:t>Talk just about the practical examples, but keep it in the space of amino acids.</a:t>
            </a:r>
          </a:p>
        </p:txBody>
      </p:sp>
      <p:sp>
        <p:nvSpPr>
          <p:cNvPr id="4" name="Slide Number Placeholder 3"/>
          <p:cNvSpPr>
            <a:spLocks noGrp="1"/>
          </p:cNvSpPr>
          <p:nvPr>
            <p:ph type="sldNum" sz="quarter" idx="10"/>
          </p:nvPr>
        </p:nvSpPr>
        <p:spPr/>
        <p:txBody>
          <a:bodyPr/>
          <a:lstStyle/>
          <a:p>
            <a:fld id="{240EFB00-0BDE-734F-A80F-02A22DC14F8B}" type="slidenum">
              <a:rPr lang="en-US" smtClean="0"/>
              <a:t>9</a:t>
            </a:fld>
            <a:endParaRPr lang="en-US"/>
          </a:p>
        </p:txBody>
      </p:sp>
    </p:spTree>
    <p:extLst>
      <p:ext uri="{BB962C8B-B14F-4D97-AF65-F5344CB8AC3E}">
        <p14:creationId xmlns:p14="http://schemas.microsoft.com/office/powerpoint/2010/main" val="148052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E94D-C3C8-A542-A449-C093EA03FC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2B794D-3414-7144-9FE8-D41CFA729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419E13-4746-E347-A4C9-FA2ABCCC15C4}"/>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3E47A008-6BA0-0744-AA2A-37D6B5E7E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0638E-A7EC-1F45-B968-EB4D8E400662}"/>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27044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9C86-A44D-8840-9FA7-63D9AB217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AF654A-569F-8B4F-A165-063AD346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CCAC3-BCEC-4340-9C1E-1D82C0DA3414}"/>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7ACBD5D9-65E2-4D4B-8B57-02973A542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4E5CA-98D7-4040-AF1F-BDCBB75BB04F}"/>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6655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A2FACE-E8DD-3E4F-B6A1-825A71CC0D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A1FB18-4C3C-B940-8D2A-CA920AC271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FA91F7-7DBB-874A-B21A-C659616BFEC9}"/>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1D349FDF-6B0D-344C-B6F9-2EA2E77A0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9DFEFE-D637-F64C-86DD-BB9DC2289741}"/>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22302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504-67EB-BE4D-991C-B23DF0193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28003-4ECC-3348-BC7D-FD75FBEDB5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9B634-7A2C-4C43-BCE4-543E15443B59}"/>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85CEE884-E5E8-F345-B3BA-4430A45CF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60FCB-48A0-8140-BBB4-306F61B05EC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23243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EB52-7163-2847-8C76-3693052B80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6A7042-F158-4948-8FDF-630D1FA56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053E9-9FA4-1E48-B31A-69B8082E89D3}"/>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74D3A0CA-EE4F-2E42-83A1-71E6378D9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F6CF3-E223-9A4A-A001-6AF2B7907C96}"/>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50754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7AB-6016-E74E-AFC4-E253562A3A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6D88A2-3A77-BF42-8939-B2146A2E1D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3EE17-A4F3-BA4D-A448-DEC45C566D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A502D6-A04C-4F47-A0EC-0B71898A38E0}"/>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6" name="Footer Placeholder 5">
            <a:extLst>
              <a:ext uri="{FF2B5EF4-FFF2-40B4-BE49-F238E27FC236}">
                <a16:creationId xmlns:a16="http://schemas.microsoft.com/office/drawing/2014/main" id="{17811656-7831-1C4D-AF8E-B5130324F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94583-5173-6A48-B461-1C684536E835}"/>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4429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D8FB-0609-0544-8B4A-21D94FE4AD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5666AF-2776-4343-B74F-C6B4774B2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4A15AD-3EC8-B140-A1B2-04873E3E64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E416C1-1798-724D-BE0E-6C3E04B40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CCDB1-4182-5A41-9398-46C1493CDB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A9E3E4-194E-E14B-A2C3-B654E6B7E123}"/>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8" name="Footer Placeholder 7">
            <a:extLst>
              <a:ext uri="{FF2B5EF4-FFF2-40B4-BE49-F238E27FC236}">
                <a16:creationId xmlns:a16="http://schemas.microsoft.com/office/drawing/2014/main" id="{69FFB9F8-F16E-0A40-BA4D-BD39AF9A2B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9A8BE-83A2-B443-9491-69E8376F63E4}"/>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57362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D702-5FDF-3F40-A60D-8F1C93143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595EA4-4F3A-BC44-B4BC-4C63FDA60E59}"/>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4" name="Footer Placeholder 3">
            <a:extLst>
              <a:ext uri="{FF2B5EF4-FFF2-40B4-BE49-F238E27FC236}">
                <a16:creationId xmlns:a16="http://schemas.microsoft.com/office/drawing/2014/main" id="{B5F56D25-724B-3141-ADA7-0C93BF9F7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D76A5E-08B2-A944-B134-92CD82B9E79E}"/>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303161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3158D-D981-CD4E-AA9F-C229439F1799}"/>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3" name="Footer Placeholder 2">
            <a:extLst>
              <a:ext uri="{FF2B5EF4-FFF2-40B4-BE49-F238E27FC236}">
                <a16:creationId xmlns:a16="http://schemas.microsoft.com/office/drawing/2014/main" id="{20D3B485-7522-B04A-8BF1-5F110618B7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8176B1-0917-A543-B7AF-E0391227BD7D}"/>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418515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FC9-E089-DD4B-BAC7-58BCD254D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7E461A-3D83-E941-A321-B07B78BD0C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573353-D38E-C645-AC69-09152A5F2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9751F-95C4-184C-A4E1-8D0285709195}"/>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6" name="Footer Placeholder 5">
            <a:extLst>
              <a:ext uri="{FF2B5EF4-FFF2-40B4-BE49-F238E27FC236}">
                <a16:creationId xmlns:a16="http://schemas.microsoft.com/office/drawing/2014/main" id="{46717FE1-479C-B646-B805-4C0F3607C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1FFDDF-67FF-9A43-92F8-7CC3E2688129}"/>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167808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7311-DD68-6E4A-8C50-10980DB4D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2936E-2688-D048-BF59-BAB0A3CDD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AA665-2061-2E4A-9A37-75939B005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9CEFEA-9551-574C-A098-39FEE8D88746}"/>
              </a:ext>
            </a:extLst>
          </p:cNvPr>
          <p:cNvSpPr>
            <a:spLocks noGrp="1"/>
          </p:cNvSpPr>
          <p:nvPr>
            <p:ph type="dt" sz="half" idx="10"/>
          </p:nvPr>
        </p:nvSpPr>
        <p:spPr/>
        <p:txBody>
          <a:bodyPr/>
          <a:lstStyle/>
          <a:p>
            <a:fld id="{FE5716C8-CF94-B74A-9F7C-4C48A5BC5BE0}" type="datetimeFigureOut">
              <a:rPr lang="en-US" smtClean="0"/>
              <a:t>9/12/20</a:t>
            </a:fld>
            <a:endParaRPr lang="en-US"/>
          </a:p>
        </p:txBody>
      </p:sp>
      <p:sp>
        <p:nvSpPr>
          <p:cNvPr id="6" name="Footer Placeholder 5">
            <a:extLst>
              <a:ext uri="{FF2B5EF4-FFF2-40B4-BE49-F238E27FC236}">
                <a16:creationId xmlns:a16="http://schemas.microsoft.com/office/drawing/2014/main" id="{C0126093-4280-A94B-B1CA-D23A2A7DF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1C0AC-AC2A-6D4B-9D9A-340BE0F6B3CB}"/>
              </a:ext>
            </a:extLst>
          </p:cNvPr>
          <p:cNvSpPr>
            <a:spLocks noGrp="1"/>
          </p:cNvSpPr>
          <p:nvPr>
            <p:ph type="sldNum" sz="quarter" idx="12"/>
          </p:nvPr>
        </p:nvSpPr>
        <p:spPr/>
        <p:txBody>
          <a:bodyPr/>
          <a:lstStyle/>
          <a:p>
            <a:fld id="{4AC0A5E9-6287-324B-8BF2-BE3B1D53C2F3}" type="slidenum">
              <a:rPr lang="en-US" smtClean="0"/>
              <a:t>‹#›</a:t>
            </a:fld>
            <a:endParaRPr lang="en-US"/>
          </a:p>
        </p:txBody>
      </p:sp>
    </p:spTree>
    <p:extLst>
      <p:ext uri="{BB962C8B-B14F-4D97-AF65-F5344CB8AC3E}">
        <p14:creationId xmlns:p14="http://schemas.microsoft.com/office/powerpoint/2010/main" val="95993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34FC8-B949-2141-9B55-6A7EE026F7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64753C-E119-A847-8F62-DB82F33DE4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C39D5-8487-C948-B766-B5C295B188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716C8-CF94-B74A-9F7C-4C48A5BC5BE0}" type="datetimeFigureOut">
              <a:rPr lang="en-US" smtClean="0"/>
              <a:t>9/12/20</a:t>
            </a:fld>
            <a:endParaRPr lang="en-US"/>
          </a:p>
        </p:txBody>
      </p:sp>
      <p:sp>
        <p:nvSpPr>
          <p:cNvPr id="5" name="Footer Placeholder 4">
            <a:extLst>
              <a:ext uri="{FF2B5EF4-FFF2-40B4-BE49-F238E27FC236}">
                <a16:creationId xmlns:a16="http://schemas.microsoft.com/office/drawing/2014/main" id="{3BF6DC35-E6E3-7346-926E-E9CC82566B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E1C79-F1C3-CA46-B076-26342D446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0A5E9-6287-324B-8BF2-BE3B1D53C2F3}" type="slidenum">
              <a:rPr lang="en-US" smtClean="0"/>
              <a:t>‹#›</a:t>
            </a:fld>
            <a:endParaRPr lang="en-US"/>
          </a:p>
        </p:txBody>
      </p:sp>
    </p:spTree>
    <p:extLst>
      <p:ext uri="{BB962C8B-B14F-4D97-AF65-F5344CB8AC3E}">
        <p14:creationId xmlns:p14="http://schemas.microsoft.com/office/powerpoint/2010/main" val="37090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740242"/>
            <a:ext cx="9144000" cy="3025812"/>
          </a:xfrm>
        </p:spPr>
        <p:txBody>
          <a:bodyPr>
            <a:normAutofit/>
          </a:bodyPr>
          <a:lstStyle/>
          <a:p>
            <a:r>
              <a:rPr lang="en-US" dirty="0"/>
              <a:t>AIMS: Automated Immune Molecule Separator</a:t>
            </a:r>
          </a:p>
        </p:txBody>
      </p:sp>
      <p:sp>
        <p:nvSpPr>
          <p:cNvPr id="3" name="Subtitle 2">
            <a:extLst>
              <a:ext uri="{FF2B5EF4-FFF2-40B4-BE49-F238E27FC236}">
                <a16:creationId xmlns:a16="http://schemas.microsoft.com/office/drawing/2014/main" id="{C63CF6CC-A511-1546-A9E3-82B4BBAEA0D2}"/>
              </a:ext>
            </a:extLst>
          </p:cNvPr>
          <p:cNvSpPr>
            <a:spLocks noGrp="1"/>
          </p:cNvSpPr>
          <p:nvPr>
            <p:ph type="subTitle" idx="1"/>
          </p:nvPr>
        </p:nvSpPr>
        <p:spPr>
          <a:xfrm>
            <a:off x="1524000" y="4320578"/>
            <a:ext cx="9144000" cy="1655762"/>
          </a:xfrm>
        </p:spPr>
        <p:txBody>
          <a:bodyPr/>
          <a:lstStyle/>
          <a:p>
            <a:r>
              <a:rPr lang="en-US" dirty="0"/>
              <a:t>Chris Boughter</a:t>
            </a:r>
          </a:p>
          <a:p>
            <a:r>
              <a:rPr lang="en-US" dirty="0"/>
              <a:t>Adams and Roux Labs</a:t>
            </a:r>
          </a:p>
          <a:p>
            <a:r>
              <a:rPr lang="en-US" dirty="0"/>
              <a:t>Software Documentation 09/12/20</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3571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2" name="Picture 1">
            <a:extLst>
              <a:ext uri="{FF2B5EF4-FFF2-40B4-BE49-F238E27FC236}">
                <a16:creationId xmlns:a16="http://schemas.microsoft.com/office/drawing/2014/main" id="{8734C6D8-CAA4-CD4F-A5FA-33EE6F513252}"/>
              </a:ext>
            </a:extLst>
          </p:cNvPr>
          <p:cNvPicPr>
            <a:picLocks noChangeAspect="1"/>
          </p:cNvPicPr>
          <p:nvPr/>
        </p:nvPicPr>
        <p:blipFill>
          <a:blip r:embed="rId3"/>
          <a:stretch>
            <a:fillRect/>
          </a:stretch>
        </p:blipFill>
        <p:spPr>
          <a:xfrm>
            <a:off x="4236991" y="999099"/>
            <a:ext cx="7808569" cy="5858901"/>
          </a:xfrm>
          <a:prstGeom prst="rect">
            <a:avLst/>
          </a:prstGeom>
        </p:spPr>
      </p:pic>
    </p:spTree>
    <p:extLst>
      <p:ext uri="{BB962C8B-B14F-4D97-AF65-F5344CB8AC3E}">
        <p14:creationId xmlns:p14="http://schemas.microsoft.com/office/powerpoint/2010/main" val="140375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6967F402-55B1-054B-9444-56F627209874}"/>
              </a:ext>
            </a:extLst>
          </p:cNvPr>
          <p:cNvPicPr>
            <a:picLocks noChangeAspect="1"/>
          </p:cNvPicPr>
          <p:nvPr/>
        </p:nvPicPr>
        <p:blipFill>
          <a:blip r:embed="rId3"/>
          <a:stretch>
            <a:fillRect/>
          </a:stretch>
        </p:blipFill>
        <p:spPr>
          <a:xfrm>
            <a:off x="4113821" y="1005788"/>
            <a:ext cx="7822104" cy="5851726"/>
          </a:xfrm>
          <a:prstGeom prst="rect">
            <a:avLst/>
          </a:prstGeom>
        </p:spPr>
      </p:pic>
    </p:spTree>
    <p:extLst>
      <p:ext uri="{BB962C8B-B14F-4D97-AF65-F5344CB8AC3E}">
        <p14:creationId xmlns:p14="http://schemas.microsoft.com/office/powerpoint/2010/main" val="181479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flu_poly_sequence1 has charge = -0.01, hydrophobicity = 0.05, etc. (values made up)</a:t>
            </a:r>
          </a:p>
        </p:txBody>
      </p:sp>
      <p:pic>
        <p:nvPicPr>
          <p:cNvPr id="3" name="Picture 2">
            <a:extLst>
              <a:ext uri="{FF2B5EF4-FFF2-40B4-BE49-F238E27FC236}">
                <a16:creationId xmlns:a16="http://schemas.microsoft.com/office/drawing/2014/main" id="{957F8EF5-61C8-D941-8FA9-62046885EA3D}"/>
              </a:ext>
            </a:extLst>
          </p:cNvPr>
          <p:cNvPicPr>
            <a:picLocks noChangeAspect="1"/>
          </p:cNvPicPr>
          <p:nvPr/>
        </p:nvPicPr>
        <p:blipFill>
          <a:blip r:embed="rId3"/>
          <a:stretch>
            <a:fillRect/>
          </a:stretch>
        </p:blipFill>
        <p:spPr>
          <a:xfrm>
            <a:off x="4304350" y="909679"/>
            <a:ext cx="7741211" cy="5793675"/>
          </a:xfrm>
          <a:prstGeom prst="rect">
            <a:avLst/>
          </a:prstGeom>
        </p:spPr>
      </p:pic>
    </p:spTree>
    <p:extLst>
      <p:ext uri="{BB962C8B-B14F-4D97-AF65-F5344CB8AC3E}">
        <p14:creationId xmlns:p14="http://schemas.microsoft.com/office/powerpoint/2010/main" val="27589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70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a:p>
            <a:r>
              <a:rPr lang="en-US" dirty="0"/>
              <a:t>NOTE: No options are given if only comparing two datasets. See MHC example for possibilities when there are three or more datasets.</a:t>
            </a:r>
          </a:p>
        </p:txBody>
      </p:sp>
      <p:pic>
        <p:nvPicPr>
          <p:cNvPr id="3" name="Picture 2">
            <a:extLst>
              <a:ext uri="{FF2B5EF4-FFF2-40B4-BE49-F238E27FC236}">
                <a16:creationId xmlns:a16="http://schemas.microsoft.com/office/drawing/2014/main" id="{26302EE5-9C19-4F4E-BD05-5D5A628AAA38}"/>
              </a:ext>
            </a:extLst>
          </p:cNvPr>
          <p:cNvPicPr>
            <a:picLocks noChangeAspect="1"/>
          </p:cNvPicPr>
          <p:nvPr/>
        </p:nvPicPr>
        <p:blipFill>
          <a:blip r:embed="rId3"/>
          <a:stretch>
            <a:fillRect/>
          </a:stretch>
        </p:blipFill>
        <p:spPr>
          <a:xfrm>
            <a:off x="4341412" y="1023749"/>
            <a:ext cx="7773916" cy="5793675"/>
          </a:xfrm>
          <a:prstGeom prst="rect">
            <a:avLst/>
          </a:prstGeom>
        </p:spPr>
      </p:pic>
    </p:spTree>
    <p:extLst>
      <p:ext uri="{BB962C8B-B14F-4D97-AF65-F5344CB8AC3E}">
        <p14:creationId xmlns:p14="http://schemas.microsoft.com/office/powerpoint/2010/main" val="197644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892172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4" name="Picture 3">
            <a:extLst>
              <a:ext uri="{FF2B5EF4-FFF2-40B4-BE49-F238E27FC236}">
                <a16:creationId xmlns:a16="http://schemas.microsoft.com/office/drawing/2014/main" id="{40680D46-D1C0-654D-8D8C-3C845A874D4E}"/>
              </a:ext>
            </a:extLst>
          </p:cNvPr>
          <p:cNvPicPr>
            <a:picLocks noChangeAspect="1"/>
          </p:cNvPicPr>
          <p:nvPr/>
        </p:nvPicPr>
        <p:blipFill>
          <a:blip r:embed="rId3"/>
          <a:stretch>
            <a:fillRect/>
          </a:stretch>
        </p:blipFill>
        <p:spPr>
          <a:xfrm>
            <a:off x="4380751" y="909679"/>
            <a:ext cx="7705393" cy="5793675"/>
          </a:xfrm>
          <a:prstGeom prst="rect">
            <a:avLst/>
          </a:prstGeom>
        </p:spPr>
      </p:pic>
    </p:spTree>
    <p:extLst>
      <p:ext uri="{BB962C8B-B14F-4D97-AF65-F5344CB8AC3E}">
        <p14:creationId xmlns:p14="http://schemas.microsoft.com/office/powerpoint/2010/main" val="160471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Once again, there are fewer options here when comparing 2 files. See MHC step7 for what it looks like with more options</a:t>
            </a:r>
          </a:p>
        </p:txBody>
      </p:sp>
      <p:pic>
        <p:nvPicPr>
          <p:cNvPr id="3" name="Picture 2">
            <a:extLst>
              <a:ext uri="{FF2B5EF4-FFF2-40B4-BE49-F238E27FC236}">
                <a16:creationId xmlns:a16="http://schemas.microsoft.com/office/drawing/2014/main" id="{786A132A-59F6-124F-B0B7-F146ABE0CDEB}"/>
              </a:ext>
            </a:extLst>
          </p:cNvPr>
          <p:cNvPicPr>
            <a:picLocks noChangeAspect="1"/>
          </p:cNvPicPr>
          <p:nvPr/>
        </p:nvPicPr>
        <p:blipFill>
          <a:blip r:embed="rId3"/>
          <a:stretch>
            <a:fillRect/>
          </a:stretch>
        </p:blipFill>
        <p:spPr>
          <a:xfrm>
            <a:off x="4232340" y="1049942"/>
            <a:ext cx="7813221" cy="5808058"/>
          </a:xfrm>
          <a:prstGeom prst="rect">
            <a:avLst/>
          </a:prstGeom>
        </p:spPr>
      </p:pic>
    </p:spTree>
    <p:extLst>
      <p:ext uri="{BB962C8B-B14F-4D97-AF65-F5344CB8AC3E}">
        <p14:creationId xmlns:p14="http://schemas.microsoft.com/office/powerpoint/2010/main" val="248954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292110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p:txBody>
      </p:sp>
      <p:pic>
        <p:nvPicPr>
          <p:cNvPr id="3" name="Picture 2">
            <a:extLst>
              <a:ext uri="{FF2B5EF4-FFF2-40B4-BE49-F238E27FC236}">
                <a16:creationId xmlns:a16="http://schemas.microsoft.com/office/drawing/2014/main" id="{6870D180-E197-2143-82B4-DE854E87D21C}"/>
              </a:ext>
            </a:extLst>
          </p:cNvPr>
          <p:cNvPicPr>
            <a:picLocks noChangeAspect="1"/>
          </p:cNvPicPr>
          <p:nvPr/>
        </p:nvPicPr>
        <p:blipFill>
          <a:blip r:embed="rId3"/>
          <a:stretch>
            <a:fillRect/>
          </a:stretch>
        </p:blipFill>
        <p:spPr>
          <a:xfrm>
            <a:off x="4123871" y="961856"/>
            <a:ext cx="7921690" cy="5896144"/>
          </a:xfrm>
          <a:prstGeom prst="rect">
            <a:avLst/>
          </a:prstGeom>
        </p:spPr>
      </p:pic>
    </p:spTree>
    <p:extLst>
      <p:ext uri="{BB962C8B-B14F-4D97-AF65-F5344CB8AC3E}">
        <p14:creationId xmlns:p14="http://schemas.microsoft.com/office/powerpoint/2010/main" val="171328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212949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1" y="-78675"/>
            <a:ext cx="11059214" cy="1143000"/>
          </a:xfrm>
        </p:spPr>
        <p:txBody>
          <a:bodyPr>
            <a:normAutofit/>
          </a:bodyPr>
          <a:lstStyle/>
          <a:p>
            <a:pPr algn="ctr"/>
            <a:r>
              <a:rPr lang="en-US" sz="3000" dirty="0">
                <a:cs typeface="Calibri" panose="020F0502020204030204" pitchFamily="34" charset="0"/>
              </a:rPr>
              <a:t>A Bioinformatic Workflow for Automated Immune Molecule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3B1E123C-109E-EE4D-A0F7-1894D768081C}"/>
              </a:ext>
            </a:extLst>
          </p:cNvPr>
          <p:cNvSpPr>
            <a:spLocks noGrp="1"/>
          </p:cNvSpPr>
          <p:nvPr>
            <p:ph idx="1"/>
          </p:nvPr>
        </p:nvSpPr>
        <p:spPr>
          <a:xfrm>
            <a:off x="883541" y="1630848"/>
            <a:ext cx="10424917" cy="4351338"/>
          </a:xfrm>
        </p:spPr>
        <p:txBody>
          <a:bodyPr/>
          <a:lstStyle/>
          <a:p>
            <a:r>
              <a:rPr lang="en-US" dirty="0"/>
              <a:t>Hello and welcome to AIMS </a:t>
            </a:r>
          </a:p>
          <a:p>
            <a:r>
              <a:rPr lang="en-US" dirty="0"/>
              <a:t>The goal for this walkthrough will be to explain the features as we go through. Hopefully after this you’ll understand the basics enough to tweak some of the settings and try your own molecules!</a:t>
            </a:r>
          </a:p>
          <a:p>
            <a:r>
              <a:rPr lang="en-US" dirty="0"/>
              <a:t>For this first run-through I recommend users just try to replicate my results by following the steps outlined here exactly.</a:t>
            </a:r>
          </a:p>
          <a:p>
            <a:r>
              <a:rPr lang="en-US" dirty="0"/>
              <a:t>Good luck!</a:t>
            </a:r>
          </a:p>
        </p:txBody>
      </p:sp>
    </p:spTree>
    <p:extLst>
      <p:ext uri="{BB962C8B-B14F-4D97-AF65-F5344CB8AC3E}">
        <p14:creationId xmlns:p14="http://schemas.microsoft.com/office/powerpoint/2010/main" val="2907465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50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3" name="Picture 2">
            <a:extLst>
              <a:ext uri="{FF2B5EF4-FFF2-40B4-BE49-F238E27FC236}">
                <a16:creationId xmlns:a16="http://schemas.microsoft.com/office/drawing/2014/main" id="{176FFC98-51F5-B949-ACF6-EA603F1CCCB1}"/>
              </a:ext>
            </a:extLst>
          </p:cNvPr>
          <p:cNvPicPr>
            <a:picLocks noChangeAspect="1"/>
          </p:cNvPicPr>
          <p:nvPr/>
        </p:nvPicPr>
        <p:blipFill>
          <a:blip r:embed="rId3"/>
          <a:stretch>
            <a:fillRect/>
          </a:stretch>
        </p:blipFill>
        <p:spPr>
          <a:xfrm>
            <a:off x="4380751" y="1009312"/>
            <a:ext cx="7781812" cy="5848688"/>
          </a:xfrm>
          <a:prstGeom prst="rect">
            <a:avLst/>
          </a:prstGeom>
        </p:spPr>
      </p:pic>
    </p:spTree>
    <p:extLst>
      <p:ext uri="{BB962C8B-B14F-4D97-AF65-F5344CB8AC3E}">
        <p14:creationId xmlns:p14="http://schemas.microsoft.com/office/powerpoint/2010/main" val="372550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1936" y="2857500"/>
            <a:ext cx="9608127" cy="1143000"/>
          </a:xfrm>
        </p:spPr>
        <p:txBody>
          <a:bodyPr>
            <a:normAutofit/>
          </a:bodyPr>
          <a:lstStyle/>
          <a:p>
            <a:pPr algn="ctr"/>
            <a:r>
              <a:rPr lang="en-US" sz="5000" dirty="0">
                <a:cs typeface="Calibri" panose="020F0502020204030204" pitchFamily="34" charset="0"/>
              </a:rPr>
              <a:t>MHC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4C199FA8-52A7-C54F-B165-E8018E764449}"/>
              </a:ext>
            </a:extLst>
          </p:cNvPr>
          <p:cNvCxnSpPr>
            <a:cxnSpLocks/>
          </p:cNvCxnSpPr>
          <p:nvPr/>
        </p:nvCxnSpPr>
        <p:spPr>
          <a:xfrm>
            <a:off x="8352865" y="57145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4855A2C-5D1C-3A4B-9A0B-F2ABDDC76454}"/>
              </a:ext>
            </a:extLst>
          </p:cNvPr>
          <p:cNvCxnSpPr>
            <a:cxnSpLocks/>
          </p:cNvCxnSpPr>
          <p:nvPr/>
        </p:nvCxnSpPr>
        <p:spPr>
          <a:xfrm flipV="1">
            <a:off x="-38100" y="57145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BBC9D2F-965E-A74E-997B-62615067A8BC}"/>
              </a:ext>
            </a:extLst>
          </p:cNvPr>
          <p:cNvCxnSpPr>
            <a:cxnSpLocks/>
          </p:cNvCxnSpPr>
          <p:nvPr/>
        </p:nvCxnSpPr>
        <p:spPr>
          <a:xfrm>
            <a:off x="2447103" y="57145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163BD682-6975-AA44-BA5C-D653C4A3DAEF}"/>
              </a:ext>
            </a:extLst>
          </p:cNvPr>
          <p:cNvCxnSpPr>
            <a:cxnSpLocks/>
          </p:cNvCxnSpPr>
          <p:nvPr/>
        </p:nvCxnSpPr>
        <p:spPr>
          <a:xfrm>
            <a:off x="5360631" y="57145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9704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lnSpcReduction="10000"/>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For the MHCs, formatting should just be in normal FASTA format</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519982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mhc_testData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8081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“cd1_seqs.fasta”</a:t>
            </a:r>
          </a:p>
          <a:p>
            <a:endParaRPr lang="en-US" dirty="0"/>
          </a:p>
        </p:txBody>
      </p:sp>
      <p:pic>
        <p:nvPicPr>
          <p:cNvPr id="4" name="Picture 3">
            <a:extLst>
              <a:ext uri="{FF2B5EF4-FFF2-40B4-BE49-F238E27FC236}">
                <a16:creationId xmlns:a16="http://schemas.microsoft.com/office/drawing/2014/main" id="{27E05C17-F8BA-E74E-A6FB-A09AAC904896}"/>
              </a:ext>
            </a:extLst>
          </p:cNvPr>
          <p:cNvPicPr>
            <a:picLocks noChangeAspect="1"/>
          </p:cNvPicPr>
          <p:nvPr/>
        </p:nvPicPr>
        <p:blipFill>
          <a:blip r:embed="rId3"/>
          <a:stretch>
            <a:fillRect/>
          </a:stretch>
        </p:blipFill>
        <p:spPr>
          <a:xfrm>
            <a:off x="4424377" y="1064325"/>
            <a:ext cx="7621184" cy="5742875"/>
          </a:xfrm>
          <a:prstGeom prst="rect">
            <a:avLst/>
          </a:prstGeom>
        </p:spPr>
      </p:pic>
    </p:spTree>
    <p:extLst>
      <p:ext uri="{BB962C8B-B14F-4D97-AF65-F5344CB8AC3E}">
        <p14:creationId xmlns:p14="http://schemas.microsoft.com/office/powerpoint/2010/main" val="394222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0044D139-E734-8244-892E-B0C9C3525BF1}"/>
              </a:ext>
            </a:extLst>
          </p:cNvPr>
          <p:cNvPicPr>
            <a:picLocks noChangeAspect="1"/>
          </p:cNvPicPr>
          <p:nvPr/>
        </p:nvPicPr>
        <p:blipFill>
          <a:blip r:embed="rId3"/>
          <a:stretch>
            <a:fillRect/>
          </a:stretch>
        </p:blipFill>
        <p:spPr>
          <a:xfrm>
            <a:off x="4323907" y="942086"/>
            <a:ext cx="7721654" cy="5793675"/>
          </a:xfrm>
          <a:prstGeom prst="rect">
            <a:avLst/>
          </a:prstGeom>
        </p:spPr>
      </p:pic>
      <p:sp>
        <p:nvSpPr>
          <p:cNvPr id="12" name="Content Placeholder 2">
            <a:extLst>
              <a:ext uri="{FF2B5EF4-FFF2-40B4-BE49-F238E27FC236}">
                <a16:creationId xmlns:a16="http://schemas.microsoft.com/office/drawing/2014/main" id="{7BF9D389-A471-AB4F-AE8E-0C3F11E2952A}"/>
              </a:ext>
            </a:extLst>
          </p:cNvPr>
          <p:cNvSpPr>
            <a:spLocks noGrp="1"/>
          </p:cNvSpPr>
          <p:nvPr>
            <p:ph idx="1"/>
          </p:nvPr>
        </p:nvSpPr>
        <p:spPr>
          <a:xfrm>
            <a:off x="146439" y="1579449"/>
            <a:ext cx="3537714" cy="4715827"/>
          </a:xfrm>
        </p:spPr>
        <p:txBody>
          <a:bodyPr>
            <a:normAutofit/>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13" name="Rectangle 12">
            <a:extLst>
              <a:ext uri="{FF2B5EF4-FFF2-40B4-BE49-F238E27FC236}">
                <a16:creationId xmlns:a16="http://schemas.microsoft.com/office/drawing/2014/main" id="{E9272B40-519A-604F-8143-22DA92C43358}"/>
              </a:ext>
            </a:extLst>
          </p:cNvPr>
          <p:cNvSpPr/>
          <p:nvPr/>
        </p:nvSpPr>
        <p:spPr>
          <a:xfrm>
            <a:off x="10439400" y="1927013"/>
            <a:ext cx="1698057" cy="33879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05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488859" cy="5509049"/>
          </a:xfrm>
        </p:spPr>
        <p:txBody>
          <a:bodyPr>
            <a:normAutofit fontScale="92500" lnSpcReduction="10000"/>
          </a:bodyPr>
          <a:lstStyle/>
          <a:p>
            <a:r>
              <a:rPr lang="en-US" dirty="0"/>
              <a:t>So this is my least favorite part of the software, but it turns out this is the most efficient way to do things</a:t>
            </a:r>
          </a:p>
          <a:p>
            <a:r>
              <a:rPr lang="en-US" dirty="0"/>
              <a:t>Here, we explicitly say where in the alignments the strands/helices start</a:t>
            </a:r>
          </a:p>
          <a:p>
            <a:r>
              <a:rPr lang="en-US" dirty="0"/>
              <a:t>In an attempt to make this slightly less annoying, I’ve made it possible to create pre-formatted matrices for repeated analysis</a:t>
            </a:r>
          </a:p>
        </p:txBody>
      </p:sp>
      <p:pic>
        <p:nvPicPr>
          <p:cNvPr id="3" name="Picture 2">
            <a:extLst>
              <a:ext uri="{FF2B5EF4-FFF2-40B4-BE49-F238E27FC236}">
                <a16:creationId xmlns:a16="http://schemas.microsoft.com/office/drawing/2014/main" id="{C9D0F610-0968-1743-B3C1-8E68A6FFB784}"/>
              </a:ext>
            </a:extLst>
          </p:cNvPr>
          <p:cNvPicPr>
            <a:picLocks noChangeAspect="1"/>
          </p:cNvPicPr>
          <p:nvPr/>
        </p:nvPicPr>
        <p:blipFill>
          <a:blip r:embed="rId3"/>
          <a:stretch>
            <a:fillRect/>
          </a:stretch>
        </p:blipFill>
        <p:spPr>
          <a:xfrm>
            <a:off x="4113821" y="908155"/>
            <a:ext cx="7867973" cy="5876081"/>
          </a:xfrm>
          <a:prstGeom prst="rect">
            <a:avLst/>
          </a:prstGeom>
        </p:spPr>
      </p:pic>
    </p:spTree>
    <p:extLst>
      <p:ext uri="{BB962C8B-B14F-4D97-AF65-F5344CB8AC3E}">
        <p14:creationId xmlns:p14="http://schemas.microsoft.com/office/powerpoint/2010/main" val="390570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64325"/>
            <a:ext cx="3796911" cy="5509049"/>
          </a:xfrm>
        </p:spPr>
        <p:txBody>
          <a:bodyPr>
            <a:normAutofit fontScale="92500" lnSpcReduction="20000"/>
          </a:bodyPr>
          <a:lstStyle/>
          <a:p>
            <a:r>
              <a:rPr lang="en-US" dirty="0"/>
              <a:t>For this example, from </a:t>
            </a:r>
            <a:r>
              <a:rPr lang="en-US" dirty="0" err="1"/>
              <a:t>mhc_testData</a:t>
            </a:r>
            <a:r>
              <a:rPr lang="en-US" dirty="0"/>
              <a:t> load in ex_cd1d_hla_ufa_ji.csv</a:t>
            </a:r>
          </a:p>
          <a:p>
            <a:r>
              <a:rPr lang="en-US" dirty="0"/>
              <a:t>So for FASTA1, Strand 1 starts (S1s) at position 124, Strand 1 ends (S1e) at pos 167, Helix 1 starts (H1s) at this same position. And so on...</a:t>
            </a:r>
          </a:p>
          <a:p>
            <a:r>
              <a:rPr lang="en-US" dirty="0"/>
              <a:t>Lastly, ”</a:t>
            </a:r>
            <a:r>
              <a:rPr lang="en-US" dirty="0" err="1"/>
              <a:t>new_folder</a:t>
            </a:r>
            <a:r>
              <a:rPr lang="en-US" dirty="0"/>
              <a:t>” is where output figures will be saved. Change this to whatever you want your folder name to be. Each run overwrites the figures, so maybe change to ”run1”, ”run2”, etc.</a:t>
            </a:r>
          </a:p>
          <a:p>
            <a:endParaRPr lang="en-US" dirty="0"/>
          </a:p>
        </p:txBody>
      </p:sp>
      <p:pic>
        <p:nvPicPr>
          <p:cNvPr id="4" name="Picture 3">
            <a:extLst>
              <a:ext uri="{FF2B5EF4-FFF2-40B4-BE49-F238E27FC236}">
                <a16:creationId xmlns:a16="http://schemas.microsoft.com/office/drawing/2014/main" id="{DDE42812-D57B-A449-9767-60B5372D5770}"/>
              </a:ext>
            </a:extLst>
          </p:cNvPr>
          <p:cNvPicPr>
            <a:picLocks noChangeAspect="1"/>
          </p:cNvPicPr>
          <p:nvPr/>
        </p:nvPicPr>
        <p:blipFill>
          <a:blip r:embed="rId3"/>
          <a:stretch>
            <a:fillRect/>
          </a:stretch>
        </p:blipFill>
        <p:spPr>
          <a:xfrm>
            <a:off x="4210658" y="919090"/>
            <a:ext cx="7815024" cy="5799519"/>
          </a:xfrm>
          <a:prstGeom prst="rect">
            <a:avLst/>
          </a:prstGeom>
        </p:spPr>
      </p:pic>
    </p:spTree>
    <p:extLst>
      <p:ext uri="{BB962C8B-B14F-4D97-AF65-F5344CB8AC3E}">
        <p14:creationId xmlns:p14="http://schemas.microsoft.com/office/powerpoint/2010/main" val="132262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363341"/>
            <a:ext cx="11395073" cy="2137820"/>
          </a:xfrm>
        </p:spPr>
        <p:txBody>
          <a:bodyPr>
            <a:normAutofit fontScale="70000" lnSpcReduction="20000"/>
          </a:bodyPr>
          <a:lstStyle/>
          <a:p>
            <a:r>
              <a:rPr lang="en-US" dirty="0"/>
              <a:t>How do we locate helices and strands? </a:t>
            </a:r>
            <a:r>
              <a:rPr lang="en-US" dirty="0">
                <a:solidFill>
                  <a:srgbClr val="FF0000"/>
                </a:solidFill>
              </a:rPr>
              <a:t>NOTE, for this tutorial, this step has been done already</a:t>
            </a:r>
            <a:endParaRPr lang="en-US" dirty="0"/>
          </a:p>
          <a:p>
            <a:r>
              <a:rPr lang="en-US" dirty="0"/>
              <a:t>We first align molecules of interest within a single group</a:t>
            </a:r>
          </a:p>
          <a:p>
            <a:r>
              <a:rPr lang="en-US" dirty="0"/>
              <a:t>We then take a representative molecule (here human CD1d) and put it through our favorite structure prediction (</a:t>
            </a:r>
            <a:r>
              <a:rPr lang="en-US" dirty="0" err="1"/>
              <a:t>Phyre</a:t>
            </a:r>
            <a:r>
              <a:rPr lang="en-US" dirty="0"/>
              <a:t>, </a:t>
            </a:r>
            <a:r>
              <a:rPr lang="en-US" dirty="0" err="1"/>
              <a:t>PsiPred</a:t>
            </a:r>
            <a:r>
              <a:rPr lang="en-US" dirty="0"/>
              <a:t>, etc.)</a:t>
            </a:r>
          </a:p>
          <a:p>
            <a:r>
              <a:rPr lang="en-US" dirty="0"/>
              <a:t>When then go back and find where in the alignments a structural feature roughly begins</a:t>
            </a:r>
          </a:p>
          <a:p>
            <a:r>
              <a:rPr lang="en-US" dirty="0"/>
              <a:t>Here S1 starts at ”FPL” which occurs at alignment position 127. We add 3 amino acids of buffer space (optional, you can change this if you want) and you can see on the previous slide S1s = 124</a:t>
            </a:r>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107547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78737"/>
            <a:ext cx="6046205" cy="3344335"/>
          </a:xfrm>
          <a:prstGeom prst="rect">
            <a:avLst/>
          </a:prstGeom>
        </p:spPr>
      </p:pic>
    </p:spTree>
    <p:extLst>
      <p:ext uri="{BB962C8B-B14F-4D97-AF65-F5344CB8AC3E}">
        <p14:creationId xmlns:p14="http://schemas.microsoft.com/office/powerpoint/2010/main" val="3898898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Locate Helices and Strands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388523" y="4191890"/>
            <a:ext cx="11395073" cy="2494659"/>
          </a:xfrm>
        </p:spPr>
        <p:txBody>
          <a:bodyPr>
            <a:normAutofit fontScale="25000" lnSpcReduction="20000"/>
          </a:bodyPr>
          <a:lstStyle/>
          <a:p>
            <a:pPr marL="0" indent="0">
              <a:buNone/>
            </a:pPr>
            <a:r>
              <a:rPr lang="en-US" sz="8800" dirty="0"/>
              <a:t>Already figured out locations of Helices/Strands (based on provided FASTA files):</a:t>
            </a:r>
          </a:p>
          <a:p>
            <a:r>
              <a:rPr lang="en-US" sz="8800" dirty="0"/>
              <a:t>For the </a:t>
            </a:r>
            <a:r>
              <a:rPr lang="en-US" sz="8800" dirty="0" err="1"/>
              <a:t>ji_cartFish</a:t>
            </a:r>
            <a:r>
              <a:rPr lang="en-US" sz="8800" dirty="0"/>
              <a:t> we have: 2,49,93,152,193</a:t>
            </a:r>
          </a:p>
          <a:p>
            <a:r>
              <a:rPr lang="en-US" sz="8800" dirty="0"/>
              <a:t>For the cd1d_seqs.fasta we have: 124,167,209,262,303</a:t>
            </a:r>
          </a:p>
          <a:p>
            <a:r>
              <a:rPr lang="en-US" sz="8800" dirty="0"/>
              <a:t>For the </a:t>
            </a:r>
            <a:r>
              <a:rPr lang="en-US" sz="8800" dirty="0" err="1"/>
              <a:t>hlaA_seqs.fasta</a:t>
            </a:r>
            <a:r>
              <a:rPr lang="en-US" sz="8800" dirty="0"/>
              <a:t> we have: 170,218,260,306,348</a:t>
            </a:r>
          </a:p>
          <a:p>
            <a:r>
              <a:rPr lang="en-US" sz="8800" dirty="0"/>
              <a:t>For cd1_ufa_genes.fasta: 22,66,105,158,199</a:t>
            </a:r>
          </a:p>
          <a:p>
            <a:r>
              <a:rPr lang="en-US" sz="8800" dirty="0"/>
              <a:t>For UAA or UDA </a:t>
            </a:r>
            <a:r>
              <a:rPr lang="en-US" sz="8800" dirty="0" err="1"/>
              <a:t>fasta</a:t>
            </a:r>
            <a:r>
              <a:rPr lang="en-US" sz="8800" dirty="0"/>
              <a:t>: 2,49,93,152,193</a:t>
            </a:r>
          </a:p>
          <a:p>
            <a:pPr marL="0" indent="0">
              <a:buNone/>
            </a:pPr>
            <a:r>
              <a:rPr lang="en-US" sz="8800" b="1" dirty="0"/>
              <a:t>In the future, I hope to identify these helices and strands automatically within the software, but I haven’t found anything suitable yet for doing so</a:t>
            </a:r>
            <a:br>
              <a:rPr lang="en-US" dirty="0"/>
            </a:br>
            <a:endParaRPr lang="en-US" dirty="0"/>
          </a:p>
          <a:p>
            <a:pPr marL="0" indent="0">
              <a:buNone/>
            </a:pPr>
            <a:endParaRPr lang="en-US" dirty="0"/>
          </a:p>
        </p:txBody>
      </p:sp>
      <p:pic>
        <p:nvPicPr>
          <p:cNvPr id="5" name="Picture 4">
            <a:extLst>
              <a:ext uri="{FF2B5EF4-FFF2-40B4-BE49-F238E27FC236}">
                <a16:creationId xmlns:a16="http://schemas.microsoft.com/office/drawing/2014/main" id="{229BDCA1-AA6B-3648-9BA1-1B84782404D5}"/>
              </a:ext>
            </a:extLst>
          </p:cNvPr>
          <p:cNvPicPr>
            <a:picLocks noChangeAspect="1"/>
          </p:cNvPicPr>
          <p:nvPr/>
        </p:nvPicPr>
        <p:blipFill rotWithShape="1">
          <a:blip r:embed="rId3">
            <a:extLst>
              <a:ext uri="{28A0092B-C50C-407E-A947-70E740481C1C}">
                <a14:useLocalDpi xmlns:a14="http://schemas.microsoft.com/office/drawing/2010/main"/>
              </a:ext>
            </a:extLst>
          </a:blip>
          <a:srcRect t="17398" b="48456"/>
          <a:stretch/>
        </p:blipFill>
        <p:spPr>
          <a:xfrm>
            <a:off x="-190209" y="980226"/>
            <a:ext cx="6376629" cy="30812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FF42F1D5-ED84-4344-A098-F2368D0FBC85}"/>
              </a:ext>
            </a:extLst>
          </p:cNvPr>
          <p:cNvPicPr>
            <a:picLocks noChangeAspect="1"/>
          </p:cNvPicPr>
          <p:nvPr/>
        </p:nvPicPr>
        <p:blipFill>
          <a:blip r:embed="rId4"/>
          <a:stretch>
            <a:fillRect/>
          </a:stretch>
        </p:blipFill>
        <p:spPr>
          <a:xfrm>
            <a:off x="5989417" y="802537"/>
            <a:ext cx="6046205" cy="3344335"/>
          </a:xfrm>
          <a:prstGeom prst="rect">
            <a:avLst/>
          </a:prstGeom>
        </p:spPr>
      </p:pic>
    </p:spTree>
    <p:extLst>
      <p:ext uri="{BB962C8B-B14F-4D97-AF65-F5344CB8AC3E}">
        <p14:creationId xmlns:p14="http://schemas.microsoft.com/office/powerpoint/2010/main" val="387859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Welcome Screen: Choose Your Path</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The software can analyze both Ig molecules and MHC-like molecules</a:t>
            </a:r>
          </a:p>
          <a:p>
            <a:r>
              <a:rPr lang="en-US" dirty="0"/>
              <a:t>We will run through the Ig analysis first. </a:t>
            </a:r>
            <a:r>
              <a:rPr lang="en-US" b="1" dirty="0"/>
              <a:t>For MHC-like analysis go to slide 21</a:t>
            </a:r>
          </a:p>
          <a:p>
            <a:r>
              <a:rPr lang="en-US" dirty="0"/>
              <a:t>NOTE: Returning to this page after starting will delete all progress</a:t>
            </a:r>
          </a:p>
        </p:txBody>
      </p:sp>
      <p:pic>
        <p:nvPicPr>
          <p:cNvPr id="3" name="Picture 2">
            <a:extLst>
              <a:ext uri="{FF2B5EF4-FFF2-40B4-BE49-F238E27FC236}">
                <a16:creationId xmlns:a16="http://schemas.microsoft.com/office/drawing/2014/main" id="{92751EDD-7CFA-B444-83DC-DE819489932C}"/>
              </a:ext>
            </a:extLst>
          </p:cNvPr>
          <p:cNvPicPr>
            <a:picLocks noChangeAspect="1"/>
          </p:cNvPicPr>
          <p:nvPr/>
        </p:nvPicPr>
        <p:blipFill>
          <a:blip r:embed="rId3"/>
          <a:stretch>
            <a:fillRect/>
          </a:stretch>
        </p:blipFill>
        <p:spPr>
          <a:xfrm>
            <a:off x="4380751" y="1064325"/>
            <a:ext cx="7708534" cy="5793675"/>
          </a:xfrm>
          <a:prstGeom prst="rect">
            <a:avLst/>
          </a:prstGeom>
        </p:spPr>
      </p:pic>
    </p:spTree>
    <p:extLst>
      <p:ext uri="{BB962C8B-B14F-4D97-AF65-F5344CB8AC3E}">
        <p14:creationId xmlns:p14="http://schemas.microsoft.com/office/powerpoint/2010/main" val="652654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1692759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40" y="1630848"/>
            <a:ext cx="3796910" cy="4639626"/>
          </a:xfrm>
        </p:spPr>
        <p:txBody>
          <a:bodyPr>
            <a:normAutofit fontScale="85000" lnSpcReduction="10000"/>
          </a:bodyPr>
          <a:lstStyle/>
          <a:p>
            <a:r>
              <a:rPr lang="en-US" dirty="0"/>
              <a:t>Congrats! You’ve generated your first piece of data using this software</a:t>
            </a:r>
          </a:p>
          <a:p>
            <a:r>
              <a:rPr lang="en-US" dirty="0"/>
              <a:t>You might notice that your image quality is poor for figures shown in the app</a:t>
            </a:r>
          </a:p>
          <a:p>
            <a:r>
              <a:rPr lang="en-US" dirty="0"/>
              <a:t>This is because the software shows *png files</a:t>
            </a:r>
          </a:p>
          <a:p>
            <a:r>
              <a:rPr lang="en-US" dirty="0"/>
              <a:t>Don’t worry, both versions of the plot are saved in whichever directory you specified in Step 2</a:t>
            </a:r>
          </a:p>
        </p:txBody>
      </p:sp>
      <p:sp>
        <p:nvSpPr>
          <p:cNvPr id="12" name="Title 1">
            <a:extLst>
              <a:ext uri="{FF2B5EF4-FFF2-40B4-BE49-F238E27FC236}">
                <a16:creationId xmlns:a16="http://schemas.microsoft.com/office/drawing/2014/main" id="{960BEA73-B908-8740-9008-C5A525909452}"/>
              </a:ext>
            </a:extLst>
          </p:cNvPr>
          <p:cNvSpPr>
            <a:spLocks noGrp="1"/>
          </p:cNvSpPr>
          <p:nvPr>
            <p:ph type="title"/>
          </p:nvPr>
        </p:nvSpPr>
        <p:spPr>
          <a:xfrm>
            <a:off x="1282700" y="-79375"/>
            <a:ext cx="9607550" cy="1143000"/>
          </a:xfrm>
        </p:spPr>
        <p:txBody>
          <a:bodyPr>
            <a:normAutofit/>
          </a:bodyPr>
          <a:lstStyle/>
          <a:p>
            <a:pPr algn="ctr"/>
            <a:r>
              <a:rPr lang="en-US" sz="3000" dirty="0">
                <a:cs typeface="Calibri" panose="020F0502020204030204" pitchFamily="34" charset="0"/>
              </a:rPr>
              <a:t>Step 3: Generate the Sequence Matrix</a:t>
            </a:r>
          </a:p>
        </p:txBody>
      </p:sp>
      <p:pic>
        <p:nvPicPr>
          <p:cNvPr id="3" name="Picture 2">
            <a:extLst>
              <a:ext uri="{FF2B5EF4-FFF2-40B4-BE49-F238E27FC236}">
                <a16:creationId xmlns:a16="http://schemas.microsoft.com/office/drawing/2014/main" id="{47D3D51B-44D4-A446-AA9F-FD994F090DF1}"/>
              </a:ext>
            </a:extLst>
          </p:cNvPr>
          <p:cNvPicPr>
            <a:picLocks noChangeAspect="1"/>
          </p:cNvPicPr>
          <p:nvPr/>
        </p:nvPicPr>
        <p:blipFill>
          <a:blip r:embed="rId3"/>
          <a:stretch>
            <a:fillRect/>
          </a:stretch>
        </p:blipFill>
        <p:spPr>
          <a:xfrm>
            <a:off x="4393878" y="976948"/>
            <a:ext cx="7709548" cy="5794375"/>
          </a:xfrm>
          <a:prstGeom prst="rect">
            <a:avLst/>
          </a:prstGeom>
        </p:spPr>
      </p:pic>
    </p:spTree>
    <p:extLst>
      <p:ext uri="{BB962C8B-B14F-4D97-AF65-F5344CB8AC3E}">
        <p14:creationId xmlns:p14="http://schemas.microsoft.com/office/powerpoint/2010/main" val="1625618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60911" cy="4351338"/>
          </a:xfrm>
        </p:spPr>
        <p:txBody>
          <a:bodyPr>
            <a:normAutofit fontScale="92500" lnSpcReduction="20000"/>
          </a:bodyPr>
          <a:lstStyle/>
          <a:p>
            <a:r>
              <a:rPr lang="en-US" dirty="0"/>
              <a:t>Again, we simply press the “get properties” button</a:t>
            </a:r>
          </a:p>
          <a:p>
            <a:r>
              <a:rPr lang="en-US" dirty="0"/>
              <a:t>If a matrix was not generated in the previous window, then this step will fail</a:t>
            </a:r>
          </a:p>
          <a:p>
            <a:r>
              <a:rPr lang="en-US" dirty="0"/>
              <a:t>Don’t worry if this step takes a little while, especially for bigger data. The code needs a little work, but is accurate</a:t>
            </a:r>
          </a:p>
        </p:txBody>
      </p:sp>
      <p:pic>
        <p:nvPicPr>
          <p:cNvPr id="3" name="Picture 2">
            <a:extLst>
              <a:ext uri="{FF2B5EF4-FFF2-40B4-BE49-F238E27FC236}">
                <a16:creationId xmlns:a16="http://schemas.microsoft.com/office/drawing/2014/main" id="{B10E8301-61C9-044A-87AB-2AAC5AA545B1}"/>
              </a:ext>
            </a:extLst>
          </p:cNvPr>
          <p:cNvPicPr>
            <a:picLocks noChangeAspect="1"/>
          </p:cNvPicPr>
          <p:nvPr/>
        </p:nvPicPr>
        <p:blipFill>
          <a:blip r:embed="rId3"/>
          <a:stretch>
            <a:fillRect/>
          </a:stretch>
        </p:blipFill>
        <p:spPr>
          <a:xfrm>
            <a:off x="4113821" y="1020525"/>
            <a:ext cx="7803054" cy="5837475"/>
          </a:xfrm>
          <a:prstGeom prst="rect">
            <a:avLst/>
          </a:prstGeom>
        </p:spPr>
      </p:pic>
    </p:spTree>
    <p:extLst>
      <p:ext uri="{BB962C8B-B14F-4D97-AF65-F5344CB8AC3E}">
        <p14:creationId xmlns:p14="http://schemas.microsoft.com/office/powerpoint/2010/main" val="4076437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4: Calculate Biophysical Properties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85000" lnSpcReduction="20000"/>
          </a:bodyPr>
          <a:lstStyle/>
          <a:p>
            <a:r>
              <a:rPr lang="en-US" dirty="0"/>
              <a:t>Again, if you’re following along, you should see this exact plot once the calculation finishes</a:t>
            </a:r>
          </a:p>
          <a:p>
            <a:r>
              <a:rPr lang="en-US" dirty="0"/>
              <a:t>Plotted are average and standard deviations of these normalized biophysical properties.</a:t>
            </a:r>
          </a:p>
          <a:p>
            <a:r>
              <a:rPr lang="en-US" dirty="0"/>
              <a:t>Each sequence has one value for each of these properties. i.e. cd1d_sequence1 has charge = -0.01, hydrophobicity = 0.05, etc. (values made up)</a:t>
            </a:r>
          </a:p>
        </p:txBody>
      </p:sp>
      <p:pic>
        <p:nvPicPr>
          <p:cNvPr id="4" name="Picture 3">
            <a:extLst>
              <a:ext uri="{FF2B5EF4-FFF2-40B4-BE49-F238E27FC236}">
                <a16:creationId xmlns:a16="http://schemas.microsoft.com/office/drawing/2014/main" id="{111E1D75-7038-3C42-8C4C-F747A40E5217}"/>
              </a:ext>
            </a:extLst>
          </p:cNvPr>
          <p:cNvPicPr>
            <a:picLocks noChangeAspect="1"/>
          </p:cNvPicPr>
          <p:nvPr/>
        </p:nvPicPr>
        <p:blipFill>
          <a:blip r:embed="rId3"/>
          <a:stretch>
            <a:fillRect/>
          </a:stretch>
        </p:blipFill>
        <p:spPr>
          <a:xfrm>
            <a:off x="4317093" y="1054246"/>
            <a:ext cx="7728468" cy="5803754"/>
          </a:xfrm>
          <a:prstGeom prst="rect">
            <a:avLst/>
          </a:prstGeom>
        </p:spPr>
      </p:pic>
    </p:spTree>
    <p:extLst>
      <p:ext uri="{BB962C8B-B14F-4D97-AF65-F5344CB8AC3E}">
        <p14:creationId xmlns:p14="http://schemas.microsoft.com/office/powerpoint/2010/main" val="1590966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5: Define Which Files to Group and Plot </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866714"/>
          </a:xfrm>
        </p:spPr>
        <p:txBody>
          <a:bodyPr>
            <a:normAutofit fontScale="85000" lnSpcReduction="20000"/>
          </a:bodyPr>
          <a:lstStyle/>
          <a:p>
            <a:r>
              <a:rPr lang="en-US" dirty="0"/>
              <a:t>In this step, you can really take some freedoms and play around. </a:t>
            </a:r>
          </a:p>
          <a:p>
            <a:r>
              <a:rPr lang="en-US" dirty="0"/>
              <a:t>What we are doing here is telling the software which groups we want to feed into the PCA analysis</a:t>
            </a:r>
          </a:p>
          <a:p>
            <a:r>
              <a:rPr lang="en-US" dirty="0"/>
              <a:t>Then, in the ”Plotted Group” section, we are letting the software know which groups will be shown on the resultant plot. Even if a group was used in the analysis, it doesn’t need to be plotted (and vice versa)</a:t>
            </a:r>
          </a:p>
        </p:txBody>
      </p:sp>
      <p:pic>
        <p:nvPicPr>
          <p:cNvPr id="4" name="Picture 3">
            <a:extLst>
              <a:ext uri="{FF2B5EF4-FFF2-40B4-BE49-F238E27FC236}">
                <a16:creationId xmlns:a16="http://schemas.microsoft.com/office/drawing/2014/main" id="{C5EAE28F-23B0-E246-B795-B713359ADA5B}"/>
              </a:ext>
            </a:extLst>
          </p:cNvPr>
          <p:cNvPicPr>
            <a:picLocks noChangeAspect="1"/>
          </p:cNvPicPr>
          <p:nvPr/>
        </p:nvPicPr>
        <p:blipFill>
          <a:blip r:embed="rId3"/>
          <a:stretch>
            <a:fillRect/>
          </a:stretch>
        </p:blipFill>
        <p:spPr>
          <a:xfrm>
            <a:off x="4262762" y="974801"/>
            <a:ext cx="7840129" cy="5818149"/>
          </a:xfrm>
          <a:prstGeom prst="rect">
            <a:avLst/>
          </a:prstGeom>
        </p:spPr>
      </p:pic>
    </p:spTree>
    <p:extLst>
      <p:ext uri="{BB962C8B-B14F-4D97-AF65-F5344CB8AC3E}">
        <p14:creationId xmlns:p14="http://schemas.microsoft.com/office/powerpoint/2010/main" val="56679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On this screen, we take the properties form step 4 and run a PCA on them</a:t>
            </a:r>
          </a:p>
          <a:p>
            <a:r>
              <a:rPr lang="en-US" dirty="0"/>
              <a:t>If you choose to exclude certain data from the PCA, but still plot it, then you are simply projecting that data onto the calculated principal component.</a:t>
            </a:r>
          </a:p>
        </p:txBody>
      </p:sp>
      <p:pic>
        <p:nvPicPr>
          <p:cNvPr id="3" name="Picture 2">
            <a:extLst>
              <a:ext uri="{FF2B5EF4-FFF2-40B4-BE49-F238E27FC236}">
                <a16:creationId xmlns:a16="http://schemas.microsoft.com/office/drawing/2014/main" id="{FA4347B1-3535-3B4C-8067-E7538B8746CE}"/>
              </a:ext>
            </a:extLst>
          </p:cNvPr>
          <p:cNvPicPr>
            <a:picLocks noChangeAspect="1"/>
          </p:cNvPicPr>
          <p:nvPr/>
        </p:nvPicPr>
        <p:blipFill>
          <a:blip r:embed="rId3"/>
          <a:stretch>
            <a:fillRect/>
          </a:stretch>
        </p:blipFill>
        <p:spPr>
          <a:xfrm>
            <a:off x="4263203" y="916351"/>
            <a:ext cx="7782358" cy="5799967"/>
          </a:xfrm>
          <a:prstGeom prst="rect">
            <a:avLst/>
          </a:prstGeom>
        </p:spPr>
      </p:pic>
    </p:spTree>
    <p:extLst>
      <p:ext uri="{BB962C8B-B14F-4D97-AF65-F5344CB8AC3E}">
        <p14:creationId xmlns:p14="http://schemas.microsoft.com/office/powerpoint/2010/main" val="1318441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6: Run and Plot PCA</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Along with a plot of the first 3 PCs, we also report the explained variance of these PCs, and the top 10 weights that make up PC1.</a:t>
            </a:r>
          </a:p>
          <a:p>
            <a:r>
              <a:rPr lang="en-US" dirty="0"/>
              <a:t>A 2D plot is also included in the saved figures.</a:t>
            </a:r>
          </a:p>
        </p:txBody>
      </p:sp>
      <p:pic>
        <p:nvPicPr>
          <p:cNvPr id="3" name="Picture 2">
            <a:extLst>
              <a:ext uri="{FF2B5EF4-FFF2-40B4-BE49-F238E27FC236}">
                <a16:creationId xmlns:a16="http://schemas.microsoft.com/office/drawing/2014/main" id="{3298EF3B-3084-114C-81AF-80EAB5B20CDD}"/>
              </a:ext>
            </a:extLst>
          </p:cNvPr>
          <p:cNvPicPr>
            <a:picLocks noChangeAspect="1"/>
          </p:cNvPicPr>
          <p:nvPr/>
        </p:nvPicPr>
        <p:blipFill>
          <a:blip r:embed="rId3"/>
          <a:stretch>
            <a:fillRect/>
          </a:stretch>
        </p:blipFill>
        <p:spPr>
          <a:xfrm>
            <a:off x="4113821" y="1030980"/>
            <a:ext cx="7829972" cy="5847574"/>
          </a:xfrm>
          <a:prstGeom prst="rect">
            <a:avLst/>
          </a:prstGeom>
        </p:spPr>
      </p:pic>
    </p:spTree>
    <p:extLst>
      <p:ext uri="{BB962C8B-B14F-4D97-AF65-F5344CB8AC3E}">
        <p14:creationId xmlns:p14="http://schemas.microsoft.com/office/powerpoint/2010/main" val="614835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7: Define Binary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lnSpcReduction="10000"/>
          </a:bodyPr>
          <a:lstStyle/>
          <a:p>
            <a:r>
              <a:rPr lang="en-US" dirty="0"/>
              <a:t>Here, we separate our loaded data into binary classes for some machine-learning based analysis.</a:t>
            </a:r>
          </a:p>
          <a:p>
            <a:r>
              <a:rPr lang="en-US" dirty="0"/>
              <a:t>Future versions will allow populations excluded from this analysis to still be plotted, as for PCA</a:t>
            </a:r>
          </a:p>
        </p:txBody>
      </p:sp>
      <p:pic>
        <p:nvPicPr>
          <p:cNvPr id="4" name="Picture 3">
            <a:extLst>
              <a:ext uri="{FF2B5EF4-FFF2-40B4-BE49-F238E27FC236}">
                <a16:creationId xmlns:a16="http://schemas.microsoft.com/office/drawing/2014/main" id="{AB204587-0537-524B-A8AF-6441705B8458}"/>
              </a:ext>
            </a:extLst>
          </p:cNvPr>
          <p:cNvPicPr>
            <a:picLocks noChangeAspect="1"/>
          </p:cNvPicPr>
          <p:nvPr/>
        </p:nvPicPr>
        <p:blipFill>
          <a:blip r:embed="rId3"/>
          <a:stretch>
            <a:fillRect/>
          </a:stretch>
        </p:blipFill>
        <p:spPr>
          <a:xfrm>
            <a:off x="4232765" y="984468"/>
            <a:ext cx="7812796" cy="5832366"/>
          </a:xfrm>
          <a:prstGeom prst="rect">
            <a:avLst/>
          </a:prstGeom>
        </p:spPr>
      </p:pic>
    </p:spTree>
    <p:extLst>
      <p:ext uri="{BB962C8B-B14F-4D97-AF65-F5344CB8AC3E}">
        <p14:creationId xmlns:p14="http://schemas.microsoft.com/office/powerpoint/2010/main" val="305261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fontScale="92500" lnSpcReduction="10000"/>
          </a:bodyPr>
          <a:lstStyle/>
          <a:p>
            <a:r>
              <a:rPr lang="en-US" dirty="0"/>
              <a:t>Whereas the biophysical properties of step 4 are averaged across entire molecules, we can instead average across our full molecular population</a:t>
            </a:r>
          </a:p>
          <a:p>
            <a:r>
              <a:rPr lang="en-US" dirty="0"/>
              <a:t>By doing so, we can look at average biophysical properties as a function of sequence space, part of our special “positional encoding”</a:t>
            </a:r>
          </a:p>
        </p:txBody>
      </p:sp>
      <p:pic>
        <p:nvPicPr>
          <p:cNvPr id="4" name="Picture 3">
            <a:extLst>
              <a:ext uri="{FF2B5EF4-FFF2-40B4-BE49-F238E27FC236}">
                <a16:creationId xmlns:a16="http://schemas.microsoft.com/office/drawing/2014/main" id="{65CB647E-B396-8143-9B79-0C98167D64E8}"/>
              </a:ext>
            </a:extLst>
          </p:cNvPr>
          <p:cNvPicPr>
            <a:picLocks noChangeAspect="1"/>
          </p:cNvPicPr>
          <p:nvPr/>
        </p:nvPicPr>
        <p:blipFill>
          <a:blip r:embed="rId3"/>
          <a:stretch>
            <a:fillRect/>
          </a:stretch>
        </p:blipFill>
        <p:spPr>
          <a:xfrm>
            <a:off x="4173635" y="984025"/>
            <a:ext cx="7871926" cy="5873975"/>
          </a:xfrm>
          <a:prstGeom prst="rect">
            <a:avLst/>
          </a:prstGeom>
        </p:spPr>
      </p:pic>
    </p:spTree>
    <p:extLst>
      <p:ext uri="{BB962C8B-B14F-4D97-AF65-F5344CB8AC3E}">
        <p14:creationId xmlns:p14="http://schemas.microsoft.com/office/powerpoint/2010/main" val="772263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8: Get Position Sensitive Biophysical Properties of Classes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077904"/>
            <a:ext cx="3689581" cy="5419658"/>
          </a:xfrm>
        </p:spPr>
        <p:txBody>
          <a:bodyPr>
            <a:normAutofit fontScale="92500" lnSpcReduction="20000"/>
          </a:bodyPr>
          <a:lstStyle/>
          <a:p>
            <a:r>
              <a:rPr lang="en-US" dirty="0"/>
              <a:t>We only show charge and hydrophobicity, but position sensitive data for all 62 properties are saved in the same directory as pdf figures.</a:t>
            </a:r>
          </a:p>
          <a:p>
            <a:r>
              <a:rPr lang="en-US" dirty="0"/>
              <a:t>NOTE: Standard deviations are not shown, and ideally these would be calculated via bootstrapping </a:t>
            </a:r>
          </a:p>
          <a:p>
            <a:r>
              <a:rPr lang="en-US" dirty="0"/>
              <a:t>There isn’t nearly as much variability in MHC sequences (at least those in this tutorial) so there is less smoothing of the properties</a:t>
            </a:r>
          </a:p>
        </p:txBody>
      </p:sp>
      <p:pic>
        <p:nvPicPr>
          <p:cNvPr id="4" name="Picture 3">
            <a:extLst>
              <a:ext uri="{FF2B5EF4-FFF2-40B4-BE49-F238E27FC236}">
                <a16:creationId xmlns:a16="http://schemas.microsoft.com/office/drawing/2014/main" id="{AD1B4943-0F9E-7A48-8A7E-BDCFF7D7196D}"/>
              </a:ext>
            </a:extLst>
          </p:cNvPr>
          <p:cNvPicPr>
            <a:picLocks noChangeAspect="1"/>
          </p:cNvPicPr>
          <p:nvPr/>
        </p:nvPicPr>
        <p:blipFill>
          <a:blip r:embed="rId3"/>
          <a:stretch>
            <a:fillRect/>
          </a:stretch>
        </p:blipFill>
        <p:spPr>
          <a:xfrm>
            <a:off x="4286249" y="1077904"/>
            <a:ext cx="7759311" cy="5780096"/>
          </a:xfrm>
          <a:prstGeom prst="rect">
            <a:avLst/>
          </a:prstGeom>
        </p:spPr>
      </p:pic>
    </p:spTree>
    <p:extLst>
      <p:ext uri="{BB962C8B-B14F-4D97-AF65-F5344CB8AC3E}">
        <p14:creationId xmlns:p14="http://schemas.microsoft.com/office/powerpoint/2010/main" val="2798455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193180"/>
            <a:ext cx="3689581" cy="5223536"/>
          </a:xfrm>
        </p:spPr>
        <p:txBody>
          <a:bodyPr>
            <a:normAutofit/>
          </a:bodyPr>
          <a:lstStyle/>
          <a:p>
            <a:r>
              <a:rPr lang="en-US" dirty="0"/>
              <a:t>This should be the first screen you see</a:t>
            </a:r>
          </a:p>
          <a:p>
            <a:r>
              <a:rPr lang="en-US" dirty="0"/>
              <a:t>FASTA files should be aligned sequences, with a minimum of 2 sequences per file, and a minimum of 2 FASTA files per program run</a:t>
            </a:r>
          </a:p>
          <a:p>
            <a:r>
              <a:rPr lang="en-US" dirty="0"/>
              <a:t>See </a:t>
            </a:r>
            <a:r>
              <a:rPr lang="en-US" dirty="0" err="1"/>
              <a:t>ab_testData</a:t>
            </a:r>
            <a:r>
              <a:rPr lang="en-US" dirty="0"/>
              <a:t>/ </a:t>
            </a:r>
            <a:r>
              <a:rPr lang="en-US" dirty="0" err="1"/>
              <a:t>flu_poly.csv</a:t>
            </a:r>
            <a:r>
              <a:rPr lang="en-US" dirty="0"/>
              <a:t> for formatting example</a:t>
            </a:r>
          </a:p>
        </p:txBody>
      </p:sp>
      <p:pic>
        <p:nvPicPr>
          <p:cNvPr id="3" name="Picture 2">
            <a:extLst>
              <a:ext uri="{FF2B5EF4-FFF2-40B4-BE49-F238E27FC236}">
                <a16:creationId xmlns:a16="http://schemas.microsoft.com/office/drawing/2014/main" id="{5599E9B7-35B3-F643-B73A-4D69739CACCE}"/>
              </a:ext>
            </a:extLst>
          </p:cNvPr>
          <p:cNvPicPr>
            <a:picLocks noChangeAspect="1"/>
          </p:cNvPicPr>
          <p:nvPr/>
        </p:nvPicPr>
        <p:blipFill>
          <a:blip r:embed="rId3"/>
          <a:stretch>
            <a:fillRect/>
          </a:stretch>
        </p:blipFill>
        <p:spPr>
          <a:xfrm>
            <a:off x="4163971" y="928168"/>
            <a:ext cx="7881590" cy="5868845"/>
          </a:xfrm>
          <a:prstGeom prst="rect">
            <a:avLst/>
          </a:prstGeom>
        </p:spPr>
      </p:pic>
    </p:spTree>
    <p:extLst>
      <p:ext uri="{BB962C8B-B14F-4D97-AF65-F5344CB8AC3E}">
        <p14:creationId xmlns:p14="http://schemas.microsoft.com/office/powerpoint/2010/main" val="88260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4739602"/>
          </a:xfrm>
        </p:spPr>
        <p:txBody>
          <a:bodyPr>
            <a:normAutofit fontScale="92500" lnSpcReduction="20000"/>
          </a:bodyPr>
          <a:lstStyle/>
          <a:p>
            <a:r>
              <a:rPr lang="en-US" dirty="0"/>
              <a:t>Unlike PCA, linear discriminant analysis (LDA) is </a:t>
            </a:r>
            <a:r>
              <a:rPr lang="en-US" b="1" dirty="0"/>
              <a:t>designed</a:t>
            </a:r>
            <a:r>
              <a:rPr lang="en-US" dirty="0"/>
              <a:t> to split binary classes of data</a:t>
            </a:r>
          </a:p>
          <a:p>
            <a:r>
              <a:rPr lang="en-US" dirty="0"/>
              <a:t>Effectively, we can use it to find where the strongest differences in the data are</a:t>
            </a:r>
          </a:p>
          <a:p>
            <a:r>
              <a:rPr lang="en-US" b="1" dirty="0"/>
              <a:t>However, care must be taken not to overfit. If # Input Vectors is greater than the size of one of your datasets, you will overfit the data</a:t>
            </a:r>
          </a:p>
        </p:txBody>
      </p:sp>
      <p:pic>
        <p:nvPicPr>
          <p:cNvPr id="4" name="Picture 3">
            <a:extLst>
              <a:ext uri="{FF2B5EF4-FFF2-40B4-BE49-F238E27FC236}">
                <a16:creationId xmlns:a16="http://schemas.microsoft.com/office/drawing/2014/main" id="{F7420EEB-FBAB-2142-B7E0-7A0AE616A130}"/>
              </a:ext>
            </a:extLst>
          </p:cNvPr>
          <p:cNvPicPr>
            <a:picLocks noChangeAspect="1"/>
          </p:cNvPicPr>
          <p:nvPr/>
        </p:nvPicPr>
        <p:blipFill>
          <a:blip r:embed="rId3"/>
          <a:stretch>
            <a:fillRect/>
          </a:stretch>
        </p:blipFill>
        <p:spPr>
          <a:xfrm>
            <a:off x="4219532" y="1047468"/>
            <a:ext cx="7826029" cy="5810532"/>
          </a:xfrm>
          <a:prstGeom prst="rect">
            <a:avLst/>
          </a:prstGeom>
        </p:spPr>
      </p:pic>
    </p:spTree>
    <p:extLst>
      <p:ext uri="{BB962C8B-B14F-4D97-AF65-F5344CB8AC3E}">
        <p14:creationId xmlns:p14="http://schemas.microsoft.com/office/powerpoint/2010/main" val="143683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773" y="-95532"/>
            <a:ext cx="9938453" cy="1143000"/>
          </a:xfrm>
        </p:spPr>
        <p:txBody>
          <a:bodyPr>
            <a:normAutofit/>
          </a:bodyPr>
          <a:lstStyle/>
          <a:p>
            <a:pPr algn="ctr"/>
            <a:r>
              <a:rPr lang="en-US" sz="3000" dirty="0">
                <a:cs typeface="Calibri" panose="020F0502020204030204" pitchFamily="34" charset="0"/>
              </a:rPr>
              <a:t>Step 9: Linear Discriminant Analysis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242584"/>
            <a:ext cx="3689581" cy="5121628"/>
          </a:xfrm>
        </p:spPr>
        <p:txBody>
          <a:bodyPr>
            <a:normAutofit fontScale="92500" lnSpcReduction="10000"/>
          </a:bodyPr>
          <a:lstStyle/>
          <a:p>
            <a:r>
              <a:rPr lang="en-US" dirty="0"/>
              <a:t>For this example data, if we use 10 input vectors, we obtain a decent splitting of the data</a:t>
            </a:r>
          </a:p>
          <a:p>
            <a:r>
              <a:rPr lang="en-US" dirty="0"/>
              <a:t>The LD1 “names” and “weights” refer to the top ten weights that most strongly split the data</a:t>
            </a:r>
          </a:p>
          <a:p>
            <a:r>
              <a:rPr lang="en-US" dirty="0"/>
              <a:t>In other words, LDA tells you where the biggest differences are, positionally, in your dataset</a:t>
            </a:r>
          </a:p>
        </p:txBody>
      </p:sp>
      <p:pic>
        <p:nvPicPr>
          <p:cNvPr id="3" name="Picture 2">
            <a:extLst>
              <a:ext uri="{FF2B5EF4-FFF2-40B4-BE49-F238E27FC236}">
                <a16:creationId xmlns:a16="http://schemas.microsoft.com/office/drawing/2014/main" id="{EF7C1362-8943-7A47-A61A-FBAE361E7865}"/>
              </a:ext>
            </a:extLst>
          </p:cNvPr>
          <p:cNvPicPr>
            <a:picLocks noChangeAspect="1"/>
          </p:cNvPicPr>
          <p:nvPr/>
        </p:nvPicPr>
        <p:blipFill>
          <a:blip r:embed="rId3"/>
          <a:stretch>
            <a:fillRect/>
          </a:stretch>
        </p:blipFill>
        <p:spPr>
          <a:xfrm>
            <a:off x="4380751" y="1047468"/>
            <a:ext cx="7499847" cy="5615416"/>
          </a:xfrm>
          <a:prstGeom prst="rect">
            <a:avLst/>
          </a:prstGeom>
        </p:spPr>
      </p:pic>
    </p:spTree>
    <p:extLst>
      <p:ext uri="{BB962C8B-B14F-4D97-AF65-F5344CB8AC3E}">
        <p14:creationId xmlns:p14="http://schemas.microsoft.com/office/powerpoint/2010/main" val="2455748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Final Notes on Usage</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normAutofit fontScale="92500" lnSpcReduction="20000"/>
          </a:bodyPr>
          <a:lstStyle/>
          <a:p>
            <a:r>
              <a:rPr lang="en-US" dirty="0"/>
              <a:t>Overall the software should be pretty flexible to different alignments, even non MHC-like molecules, as long as alignments are consistent and consist of four distinct regions.</a:t>
            </a:r>
          </a:p>
          <a:p>
            <a:r>
              <a:rPr lang="en-US" dirty="0"/>
              <a:t>Steps 3 and 6 can be re-run indefinitely, with inputs of Steps1/2 or Step5 being changed each time. In other words, you don’t need to start completely over each time you want to change parameters.</a:t>
            </a:r>
          </a:p>
          <a:p>
            <a:r>
              <a:rPr lang="en-US" dirty="0"/>
              <a:t>However, every time these steps are re-run, previously saved figures will be deleted. If you see something interesting in a certain configuration I recommend writing down the parameter settings used to generate that plot, then moving the resultant plots into another folder, with a naming convention that makes some intuitive sense.</a:t>
            </a:r>
          </a:p>
          <a:p>
            <a:r>
              <a:rPr lang="en-US" b="1" dirty="0"/>
              <a:t>Lastly, this software isn’t yet complete. New updates are in the process of being incorporated to make the GUI as comprehensive as the notebook. </a:t>
            </a:r>
            <a:r>
              <a:rPr lang="en-US" dirty="0"/>
              <a:t>For instance, that stupid way of defining helices/strands will be critical for these future additions</a:t>
            </a:r>
          </a:p>
        </p:txBody>
      </p:sp>
    </p:spTree>
    <p:extLst>
      <p:ext uri="{BB962C8B-B14F-4D97-AF65-F5344CB8AC3E}">
        <p14:creationId xmlns:p14="http://schemas.microsoft.com/office/powerpoint/2010/main" val="279256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Known Bugs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393905"/>
            <a:ext cx="11606946" cy="4588281"/>
          </a:xfrm>
        </p:spPr>
        <p:txBody>
          <a:bodyPr/>
          <a:lstStyle/>
          <a:p>
            <a:r>
              <a:rPr lang="en-US" dirty="0"/>
              <a:t>So programming this wasn’t super easy, so there are certain issues I didn’t bother programming out. So just be careful</a:t>
            </a:r>
          </a:p>
          <a:p>
            <a:r>
              <a:rPr lang="en-US" dirty="0">
                <a:cs typeface="Calibri" panose="020F0502020204030204" pitchFamily="34" charset="0"/>
              </a:rPr>
              <a:t>When you encounter these, the software will crash:</a:t>
            </a:r>
          </a:p>
          <a:p>
            <a:pPr lvl="1"/>
            <a:r>
              <a:rPr lang="en-US" dirty="0">
                <a:cs typeface="Calibri" panose="020F0502020204030204" pitchFamily="34" charset="0"/>
              </a:rPr>
              <a:t>Not all entries in a row filled out on step 2. An entire row can be left blank, but no partial entries are allowed</a:t>
            </a:r>
          </a:p>
          <a:p>
            <a:pPr lvl="1"/>
            <a:r>
              <a:rPr lang="en-US" dirty="0">
                <a:cs typeface="Calibri" panose="020F0502020204030204" pitchFamily="34" charset="0"/>
              </a:rPr>
              <a:t>Improper values in FASTA files. Currently the software only accepts amino acids and a “-” if you have “.”, “*”, or a space, the software will likely crash</a:t>
            </a:r>
          </a:p>
          <a:p>
            <a:pPr lvl="2"/>
            <a:r>
              <a:rPr lang="en-US" dirty="0">
                <a:cs typeface="Calibri" panose="020F0502020204030204" pitchFamily="34" charset="0"/>
              </a:rPr>
              <a:t>This is potentially an issue that should be fixed, so please let me know if this is a glaring issue</a:t>
            </a:r>
            <a:endParaRPr lang="en-US" dirty="0"/>
          </a:p>
        </p:txBody>
      </p:sp>
    </p:spTree>
    <p:extLst>
      <p:ext uri="{BB962C8B-B14F-4D97-AF65-F5344CB8AC3E}">
        <p14:creationId xmlns:p14="http://schemas.microsoft.com/office/powerpoint/2010/main" val="2331445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EDF4-0765-BF41-9EB0-7754A6E8FF40}"/>
              </a:ext>
            </a:extLst>
          </p:cNvPr>
          <p:cNvSpPr>
            <a:spLocks noGrp="1"/>
          </p:cNvSpPr>
          <p:nvPr>
            <p:ph type="ctrTitle"/>
          </p:nvPr>
        </p:nvSpPr>
        <p:spPr>
          <a:xfrm>
            <a:off x="1524000" y="878737"/>
            <a:ext cx="9144000" cy="3025812"/>
          </a:xfrm>
        </p:spPr>
        <p:txBody>
          <a:bodyPr>
            <a:normAutofit/>
          </a:bodyPr>
          <a:lstStyle/>
          <a:p>
            <a:r>
              <a:rPr lang="en-US" dirty="0"/>
              <a:t>Thanks For Using This Software!</a:t>
            </a:r>
          </a:p>
        </p:txBody>
      </p:sp>
      <p:cxnSp>
        <p:nvCxnSpPr>
          <p:cNvPr id="4" name="Straight Connector 3">
            <a:extLst>
              <a:ext uri="{FF2B5EF4-FFF2-40B4-BE49-F238E27FC236}">
                <a16:creationId xmlns:a16="http://schemas.microsoft.com/office/drawing/2014/main" id="{0F927487-F680-514F-8B0A-7F6773D2C589}"/>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42607A21-09E9-E547-961F-2BCE58BFD0AC}"/>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1CFB78B6-735A-3D4E-A15C-D05B333A2BA5}"/>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BE373504-A3B4-7B4D-A37E-CC08B13E0E64}"/>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C8D2F3F0-BC58-6B49-9949-FD90D988A9FA}"/>
              </a:ext>
            </a:extLst>
          </p:cNvPr>
          <p:cNvCxnSpPr>
            <a:cxnSpLocks/>
          </p:cNvCxnSpPr>
          <p:nvPr/>
        </p:nvCxnSpPr>
        <p:spPr>
          <a:xfrm>
            <a:off x="8390965" y="5976340"/>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D506AE2-F086-884A-9825-35F65119B088}"/>
              </a:ext>
            </a:extLst>
          </p:cNvPr>
          <p:cNvCxnSpPr>
            <a:cxnSpLocks/>
          </p:cNvCxnSpPr>
          <p:nvPr/>
        </p:nvCxnSpPr>
        <p:spPr>
          <a:xfrm flipV="1">
            <a:off x="0" y="5976340"/>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DD3C49F-13AC-3943-ADE3-5589DB3858FB}"/>
              </a:ext>
            </a:extLst>
          </p:cNvPr>
          <p:cNvCxnSpPr>
            <a:cxnSpLocks/>
          </p:cNvCxnSpPr>
          <p:nvPr/>
        </p:nvCxnSpPr>
        <p:spPr>
          <a:xfrm>
            <a:off x="2485203" y="5976340"/>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2E2D3E4-55F4-9348-AC32-192B7BB7A8DF}"/>
              </a:ext>
            </a:extLst>
          </p:cNvPr>
          <p:cNvCxnSpPr>
            <a:cxnSpLocks/>
          </p:cNvCxnSpPr>
          <p:nvPr/>
        </p:nvCxnSpPr>
        <p:spPr>
          <a:xfrm>
            <a:off x="5398731" y="5976340"/>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3198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Once you click one of those dark gray “load” buttons, you should get a screen that looks like this</a:t>
            </a:r>
          </a:p>
          <a:p>
            <a:r>
              <a:rPr lang="en-US" dirty="0"/>
              <a:t>Click on “</a:t>
            </a:r>
            <a:r>
              <a:rPr lang="en-US" dirty="0" err="1"/>
              <a:t>ab_testData</a:t>
            </a:r>
            <a:r>
              <a:rPr lang="en-US" dirty="0"/>
              <a:t>”</a:t>
            </a:r>
          </a:p>
        </p:txBody>
      </p:sp>
      <p:pic>
        <p:nvPicPr>
          <p:cNvPr id="3" name="Picture 2">
            <a:extLst>
              <a:ext uri="{FF2B5EF4-FFF2-40B4-BE49-F238E27FC236}">
                <a16:creationId xmlns:a16="http://schemas.microsoft.com/office/drawing/2014/main" id="{DA777C8F-D1B3-D542-B519-92979EAAD521}"/>
              </a:ext>
            </a:extLst>
          </p:cNvPr>
          <p:cNvPicPr>
            <a:picLocks noChangeAspect="1"/>
          </p:cNvPicPr>
          <p:nvPr/>
        </p:nvPicPr>
        <p:blipFill>
          <a:blip r:embed="rId3"/>
          <a:stretch>
            <a:fillRect/>
          </a:stretch>
        </p:blipFill>
        <p:spPr>
          <a:xfrm>
            <a:off x="4427115" y="956441"/>
            <a:ext cx="7618446" cy="5711125"/>
          </a:xfrm>
          <a:prstGeom prst="rect">
            <a:avLst/>
          </a:prstGeom>
        </p:spPr>
      </p:pic>
    </p:spTree>
    <p:extLst>
      <p:ext uri="{BB962C8B-B14F-4D97-AF65-F5344CB8AC3E}">
        <p14:creationId xmlns:p14="http://schemas.microsoft.com/office/powerpoint/2010/main" val="1433572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lstStyle/>
          <a:p>
            <a:r>
              <a:rPr lang="en-US" dirty="0"/>
              <a:t>That should bring you to this screen, where we have some sample FASTA files</a:t>
            </a:r>
          </a:p>
          <a:p>
            <a:r>
              <a:rPr lang="en-US" dirty="0"/>
              <a:t>Highlight the file you want to load, then click the “load” button</a:t>
            </a:r>
          </a:p>
          <a:p>
            <a:r>
              <a:rPr lang="en-US" dirty="0"/>
              <a:t>FASTA 1 should be “</a:t>
            </a:r>
            <a:r>
              <a:rPr lang="en-US" dirty="0" err="1"/>
              <a:t>flu_mono.csv</a:t>
            </a:r>
            <a:r>
              <a:rPr lang="en-US" dirty="0"/>
              <a:t>”</a:t>
            </a:r>
          </a:p>
          <a:p>
            <a:endParaRPr lang="en-US" dirty="0"/>
          </a:p>
        </p:txBody>
      </p:sp>
      <p:pic>
        <p:nvPicPr>
          <p:cNvPr id="3" name="Picture 2">
            <a:extLst>
              <a:ext uri="{FF2B5EF4-FFF2-40B4-BE49-F238E27FC236}">
                <a16:creationId xmlns:a16="http://schemas.microsoft.com/office/drawing/2014/main" id="{4E22C3A6-BCAF-F74E-B1CA-0DA1D926B272}"/>
              </a:ext>
            </a:extLst>
          </p:cNvPr>
          <p:cNvPicPr>
            <a:picLocks noChangeAspect="1"/>
          </p:cNvPicPr>
          <p:nvPr/>
        </p:nvPicPr>
        <p:blipFill>
          <a:blip r:embed="rId3"/>
          <a:stretch>
            <a:fillRect/>
          </a:stretch>
        </p:blipFill>
        <p:spPr>
          <a:xfrm>
            <a:off x="4304911" y="1064325"/>
            <a:ext cx="7740650" cy="5734221"/>
          </a:xfrm>
          <a:prstGeom prst="rect">
            <a:avLst/>
          </a:prstGeom>
        </p:spPr>
      </p:pic>
    </p:spTree>
    <p:extLst>
      <p:ext uri="{BB962C8B-B14F-4D97-AF65-F5344CB8AC3E}">
        <p14:creationId xmlns:p14="http://schemas.microsoft.com/office/powerpoint/2010/main" val="226879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2457-4F40-1B48-BA88-ACD9AFC220FD}"/>
              </a:ext>
            </a:extLst>
          </p:cNvPr>
          <p:cNvPicPr>
            <a:picLocks noChangeAspect="1"/>
          </p:cNvPicPr>
          <p:nvPr/>
        </p:nvPicPr>
        <p:blipFill>
          <a:blip r:embed="rId3"/>
          <a:stretch>
            <a:fillRect/>
          </a:stretch>
        </p:blipFill>
        <p:spPr>
          <a:xfrm>
            <a:off x="4315354" y="1006275"/>
            <a:ext cx="7822103" cy="5851725"/>
          </a:xfrm>
          <a:prstGeom prst="rect">
            <a:avLst/>
          </a:prstGeom>
        </p:spPr>
      </p:pic>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1: Load in FASTA Files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lnSpcReduction="10000"/>
          </a:bodyPr>
          <a:lstStyle/>
          <a:p>
            <a:r>
              <a:rPr lang="en-US" dirty="0"/>
              <a:t>To replicate my results exactly, make sure you load the FASTA files in this order</a:t>
            </a:r>
          </a:p>
          <a:p>
            <a:r>
              <a:rPr lang="en-US" dirty="0"/>
              <a:t>Obviously the first part of your path will be different from mine, just make sure the last section matches</a:t>
            </a:r>
          </a:p>
        </p:txBody>
      </p:sp>
      <p:sp>
        <p:nvSpPr>
          <p:cNvPr id="5" name="Rectangle 4">
            <a:extLst>
              <a:ext uri="{FF2B5EF4-FFF2-40B4-BE49-F238E27FC236}">
                <a16:creationId xmlns:a16="http://schemas.microsoft.com/office/drawing/2014/main" id="{DEB8F6B2-2BE9-F743-9C33-85F5F965F5EE}"/>
              </a:ext>
            </a:extLst>
          </p:cNvPr>
          <p:cNvSpPr/>
          <p:nvPr/>
        </p:nvSpPr>
        <p:spPr>
          <a:xfrm>
            <a:off x="10716323" y="1978412"/>
            <a:ext cx="1421134" cy="20030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48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2: Define Names and Outputs</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537713" cy="4351338"/>
          </a:xfrm>
        </p:spPr>
        <p:txBody>
          <a:bodyPr>
            <a:normAutofit/>
          </a:bodyPr>
          <a:lstStyle/>
          <a:p>
            <a:r>
              <a:rPr lang="en-US" dirty="0"/>
              <a:t>On this page, we define the folder outputs are saved to</a:t>
            </a:r>
          </a:p>
          <a:p>
            <a:r>
              <a:rPr lang="en-US" dirty="0"/>
              <a:t>Below, we can change label names for each file loaded</a:t>
            </a:r>
          </a:p>
          <a:p>
            <a:r>
              <a:rPr lang="en-US" dirty="0"/>
              <a:t>Lastly, you must specify how many loops are in the files loaded in step1.</a:t>
            </a:r>
          </a:p>
        </p:txBody>
      </p:sp>
      <p:pic>
        <p:nvPicPr>
          <p:cNvPr id="4" name="Picture 3">
            <a:extLst>
              <a:ext uri="{FF2B5EF4-FFF2-40B4-BE49-F238E27FC236}">
                <a16:creationId xmlns:a16="http://schemas.microsoft.com/office/drawing/2014/main" id="{AC223D48-9F30-1448-8615-D3DFF7931253}"/>
              </a:ext>
            </a:extLst>
          </p:cNvPr>
          <p:cNvPicPr>
            <a:picLocks noChangeAspect="1"/>
          </p:cNvPicPr>
          <p:nvPr/>
        </p:nvPicPr>
        <p:blipFill>
          <a:blip r:embed="rId3"/>
          <a:stretch>
            <a:fillRect/>
          </a:stretch>
        </p:blipFill>
        <p:spPr>
          <a:xfrm>
            <a:off x="4380751" y="1064325"/>
            <a:ext cx="7688516" cy="5776095"/>
          </a:xfrm>
          <a:prstGeom prst="rect">
            <a:avLst/>
          </a:prstGeom>
        </p:spPr>
      </p:pic>
    </p:spTree>
    <p:extLst>
      <p:ext uri="{BB962C8B-B14F-4D97-AF65-F5344CB8AC3E}">
        <p14:creationId xmlns:p14="http://schemas.microsoft.com/office/powerpoint/2010/main" val="174528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997" y="-78675"/>
            <a:ext cx="9608127" cy="1143000"/>
          </a:xfrm>
        </p:spPr>
        <p:txBody>
          <a:bodyPr>
            <a:normAutofit/>
          </a:bodyPr>
          <a:lstStyle/>
          <a:p>
            <a:pPr algn="ctr"/>
            <a:r>
              <a:rPr lang="en-US" sz="3000" dirty="0">
                <a:cs typeface="Calibri" panose="020F0502020204030204" pitchFamily="34" charset="0"/>
              </a:rPr>
              <a:t>Step 3: Generate the Sequence Matrix</a:t>
            </a:r>
          </a:p>
        </p:txBody>
      </p:sp>
      <p:cxnSp>
        <p:nvCxnSpPr>
          <p:cNvPr id="85" name="Straight Connector 84">
            <a:extLst>
              <a:ext uri="{FF2B5EF4-FFF2-40B4-BE49-F238E27FC236}">
                <a16:creationId xmlns:a16="http://schemas.microsoft.com/office/drawing/2014/main" id="{37A1B1C9-768B-5749-8920-7B8DD214FFF3}"/>
              </a:ext>
            </a:extLst>
          </p:cNvPr>
          <p:cNvCxnSpPr>
            <a:cxnSpLocks/>
          </p:cNvCxnSpPr>
          <p:nvPr/>
        </p:nvCxnSpPr>
        <p:spPr>
          <a:xfrm>
            <a:off x="8390965" y="875814"/>
            <a:ext cx="3791096" cy="0"/>
          </a:xfrm>
          <a:prstGeom prst="line">
            <a:avLst/>
          </a:prstGeom>
          <a:ln w="28575">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AC994A6B-5443-D441-A9B0-234AA795DDC6}"/>
              </a:ext>
            </a:extLst>
          </p:cNvPr>
          <p:cNvCxnSpPr>
            <a:cxnSpLocks/>
          </p:cNvCxnSpPr>
          <p:nvPr/>
        </p:nvCxnSpPr>
        <p:spPr>
          <a:xfrm flipV="1">
            <a:off x="0" y="875814"/>
            <a:ext cx="4113821" cy="5846"/>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D67C6A91-700B-7648-940A-BB7415323B98}"/>
              </a:ext>
            </a:extLst>
          </p:cNvPr>
          <p:cNvCxnSpPr>
            <a:cxnSpLocks/>
          </p:cNvCxnSpPr>
          <p:nvPr/>
        </p:nvCxnSpPr>
        <p:spPr>
          <a:xfrm>
            <a:off x="2485203" y="875814"/>
            <a:ext cx="3791096" cy="0"/>
          </a:xfrm>
          <a:prstGeom prst="line">
            <a:avLst/>
          </a:prstGeom>
          <a:ln w="28575">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C4D4ED32-74C8-8249-A709-17114A0CBFE8}"/>
              </a:ext>
            </a:extLst>
          </p:cNvPr>
          <p:cNvCxnSpPr>
            <a:cxnSpLocks/>
          </p:cNvCxnSpPr>
          <p:nvPr/>
        </p:nvCxnSpPr>
        <p:spPr>
          <a:xfrm>
            <a:off x="5398731" y="875814"/>
            <a:ext cx="3791096" cy="0"/>
          </a:xfrm>
          <a:prstGeom prst="line">
            <a:avLst/>
          </a:prstGeom>
          <a:ln w="28575">
            <a:solidFill>
              <a:schemeClr val="accent6"/>
            </a:solidFill>
          </a:ln>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B44C604-D8FA-9747-B22D-A2F895D2EC22}"/>
              </a:ext>
            </a:extLst>
          </p:cNvPr>
          <p:cNvSpPr>
            <a:spLocks noGrp="1"/>
          </p:cNvSpPr>
          <p:nvPr>
            <p:ph idx="1"/>
          </p:nvPr>
        </p:nvSpPr>
        <p:spPr>
          <a:xfrm>
            <a:off x="146439" y="1630848"/>
            <a:ext cx="3689581" cy="4351338"/>
          </a:xfrm>
        </p:spPr>
        <p:txBody>
          <a:bodyPr>
            <a:normAutofit/>
          </a:bodyPr>
          <a:lstStyle/>
          <a:p>
            <a:r>
              <a:rPr lang="en-US" dirty="0"/>
              <a:t>On this window, you can just click “get matrix” to generate the matrix for this step</a:t>
            </a:r>
          </a:p>
          <a:p>
            <a:r>
              <a:rPr lang="en-US" dirty="0"/>
              <a:t>This matrix must be generated for subsequent steps to function properly</a:t>
            </a:r>
          </a:p>
        </p:txBody>
      </p:sp>
      <p:pic>
        <p:nvPicPr>
          <p:cNvPr id="3" name="Picture 2">
            <a:extLst>
              <a:ext uri="{FF2B5EF4-FFF2-40B4-BE49-F238E27FC236}">
                <a16:creationId xmlns:a16="http://schemas.microsoft.com/office/drawing/2014/main" id="{42A3ACE5-2CB9-F940-A0BB-77305CBB2665}"/>
              </a:ext>
            </a:extLst>
          </p:cNvPr>
          <p:cNvPicPr>
            <a:picLocks noChangeAspect="1"/>
          </p:cNvPicPr>
          <p:nvPr/>
        </p:nvPicPr>
        <p:blipFill>
          <a:blip r:embed="rId3"/>
          <a:stretch>
            <a:fillRect/>
          </a:stretch>
        </p:blipFill>
        <p:spPr>
          <a:xfrm>
            <a:off x="4368796" y="1004148"/>
            <a:ext cx="7803325" cy="5793675"/>
          </a:xfrm>
          <a:prstGeom prst="rect">
            <a:avLst/>
          </a:prstGeom>
        </p:spPr>
      </p:pic>
    </p:spTree>
    <p:extLst>
      <p:ext uri="{BB962C8B-B14F-4D97-AF65-F5344CB8AC3E}">
        <p14:creationId xmlns:p14="http://schemas.microsoft.com/office/powerpoint/2010/main" val="3518564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6653</TotalTime>
  <Words>4081</Words>
  <Application>Microsoft Macintosh PowerPoint</Application>
  <PresentationFormat>Widescreen</PresentationFormat>
  <Paragraphs>384</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AIMS: Automated Immune Molecule Separator</vt:lpstr>
      <vt:lpstr>A Bioinformatic Workflow for Automated Immune Molecule Analysis</vt:lpstr>
      <vt:lpstr>Welcome Screen: Choose Your Path</vt:lpstr>
      <vt:lpstr>Step 1: Load in FASTA Files</vt:lpstr>
      <vt:lpstr>Step 1: Load in FASTA Files</vt:lpstr>
      <vt:lpstr>Step 1: Load in FASTA Files</vt:lpstr>
      <vt:lpstr>Step 1: Load in FASTA Files</vt:lpstr>
      <vt:lpstr>Step 2: Define Names and Outputs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MHC Analysis</vt:lpstr>
      <vt:lpstr>Step 1: Load in FASTA Files</vt:lpstr>
      <vt:lpstr>Step 1: Load in FASTA Files</vt:lpstr>
      <vt:lpstr>Step 1: Load in FASTA Files</vt:lpstr>
      <vt:lpstr>Step 1: Load in FASTA Files</vt:lpstr>
      <vt:lpstr>Step 2: Locate Helices and Strands</vt:lpstr>
      <vt:lpstr>Step 2: Locate Helices and Strands</vt:lpstr>
      <vt:lpstr>Step 2: Locate Helices and Strands</vt:lpstr>
      <vt:lpstr>Step 2: Locate Helices and Strands</vt:lpstr>
      <vt:lpstr>Step 3: Generate the Sequence Matrix</vt:lpstr>
      <vt:lpstr>Step 3: Generate the Sequence Matrix</vt:lpstr>
      <vt:lpstr>Step 4: Calculate Biophysical Properties</vt:lpstr>
      <vt:lpstr>Step 4: Calculate Biophysical Properties</vt:lpstr>
      <vt:lpstr>Step 5: Define Which Files to Group and Plot </vt:lpstr>
      <vt:lpstr>Step 6: Run and Plot PCA</vt:lpstr>
      <vt:lpstr>Step 6: Run and Plot PCA</vt:lpstr>
      <vt:lpstr>Step 7: Define Binary Classes</vt:lpstr>
      <vt:lpstr>Step 8: Get Position Sensitive Biophysical Properties of Classes</vt:lpstr>
      <vt:lpstr>Step 8: Get Position Sensitive Biophysical Properties of Classes</vt:lpstr>
      <vt:lpstr>Step 9: Linear Discriminant Analysis</vt:lpstr>
      <vt:lpstr>Step 9: Linear Discriminant Analysis</vt:lpstr>
      <vt:lpstr>Final Notes on Usage</vt:lpstr>
      <vt:lpstr>Known Bugs</vt:lpstr>
      <vt:lpstr>Thanks For Using This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CPP: CDR Property Predictor</dc:title>
  <dc:creator>Chris Boughter</dc:creator>
  <cp:lastModifiedBy>Chris Boughter</cp:lastModifiedBy>
  <cp:revision>157</cp:revision>
  <dcterms:created xsi:type="dcterms:W3CDTF">2020-02-04T21:03:33Z</dcterms:created>
  <dcterms:modified xsi:type="dcterms:W3CDTF">2020-09-12T22:10:23Z</dcterms:modified>
</cp:coreProperties>
</file>